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4"/>
    <p:sldMasterId id="2147483816" r:id="rId5"/>
  </p:sldMasterIdLst>
  <p:notesMasterIdLst>
    <p:notesMasterId r:id="rId27"/>
  </p:notesMasterIdLst>
  <p:handoutMasterIdLst>
    <p:handoutMasterId r:id="rId28"/>
  </p:handoutMasterIdLst>
  <p:sldIdLst>
    <p:sldId id="256" r:id="rId6"/>
    <p:sldId id="260" r:id="rId7"/>
    <p:sldId id="316" r:id="rId8"/>
    <p:sldId id="327" r:id="rId9"/>
    <p:sldId id="293" r:id="rId10"/>
    <p:sldId id="315" r:id="rId11"/>
    <p:sldId id="319" r:id="rId12"/>
    <p:sldId id="303" r:id="rId13"/>
    <p:sldId id="267" r:id="rId14"/>
    <p:sldId id="323" r:id="rId15"/>
    <p:sldId id="301" r:id="rId16"/>
    <p:sldId id="308" r:id="rId17"/>
    <p:sldId id="324" r:id="rId18"/>
    <p:sldId id="334" r:id="rId19"/>
    <p:sldId id="317" r:id="rId20"/>
    <p:sldId id="318" r:id="rId21"/>
    <p:sldId id="271" r:id="rId22"/>
    <p:sldId id="290" r:id="rId23"/>
    <p:sldId id="332" r:id="rId24"/>
    <p:sldId id="288" r:id="rId25"/>
    <p:sldId id="278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38">
          <p15:clr>
            <a:srgbClr val="A4A3A4"/>
          </p15:clr>
        </p15:guide>
        <p15:guide id="2" orient="horz" pos="2428">
          <p15:clr>
            <a:srgbClr val="A4A3A4"/>
          </p15:clr>
        </p15:guide>
        <p15:guide id="3" orient="horz" pos="4188">
          <p15:clr>
            <a:srgbClr val="A4A3A4"/>
          </p15:clr>
        </p15:guide>
        <p15:guide id="4" orient="horz" pos="862">
          <p15:clr>
            <a:srgbClr val="A4A3A4"/>
          </p15:clr>
        </p15:guide>
        <p15:guide id="5" pos="3051">
          <p15:clr>
            <a:srgbClr val="A4A3A4"/>
          </p15:clr>
        </p15:guide>
        <p15:guide id="6" pos="5558">
          <p15:clr>
            <a:srgbClr val="A4A3A4"/>
          </p15:clr>
        </p15:guide>
        <p15:guide id="7" pos="203">
          <p15:clr>
            <a:srgbClr val="A4A3A4"/>
          </p15:clr>
        </p15:guide>
        <p15:guide id="8" pos="27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Foster" initials="JF" lastIdx="1" clrIdx="0">
    <p:extLst>
      <p:ext uri="{19B8F6BF-5375-455C-9EA6-DF929625EA0E}">
        <p15:presenceInfo xmlns:p15="http://schemas.microsoft.com/office/powerpoint/2012/main" userId="John Foster" providerId="None"/>
      </p:ext>
    </p:extLst>
  </p:cmAuthor>
  <p:cmAuthor id="2" name="Naeem Amin" initials="NA" lastIdx="10" clrIdx="1">
    <p:extLst>
      <p:ext uri="{19B8F6BF-5375-455C-9EA6-DF929625EA0E}">
        <p15:presenceInfo xmlns:p15="http://schemas.microsoft.com/office/powerpoint/2012/main" userId="8e0da6a4966bd5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30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9" autoAdjust="0"/>
    <p:restoredTop sz="91190" autoAdjust="0"/>
  </p:normalViewPr>
  <p:slideViewPr>
    <p:cSldViewPr snapToGrid="0" snapToObjects="1">
      <p:cViewPr varScale="1">
        <p:scale>
          <a:sx n="60" d="100"/>
          <a:sy n="60" d="100"/>
        </p:scale>
        <p:origin x="1424" y="40"/>
      </p:cViewPr>
      <p:guideLst>
        <p:guide orient="horz" pos="2538"/>
        <p:guide orient="horz" pos="2428"/>
        <p:guide orient="horz" pos="4188"/>
        <p:guide orient="horz" pos="862"/>
        <p:guide pos="3051"/>
        <p:guide pos="5558"/>
        <p:guide pos="203"/>
        <p:guide pos="2712"/>
      </p:guideLst>
    </p:cSldViewPr>
  </p:slideViewPr>
  <p:outlineViewPr>
    <p:cViewPr>
      <p:scale>
        <a:sx n="33" d="100"/>
        <a:sy n="33" d="100"/>
      </p:scale>
      <p:origin x="0" y="74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Munro" userId="7ee2aeef-23b1-4670-9860-9b5fe789859a" providerId="ADAL" clId="{1CCA7DE0-E873-4720-9303-D471576548BC}"/>
    <pc:docChg chg="undo modSld">
      <pc:chgData name="Stuart Munro" userId="7ee2aeef-23b1-4670-9860-9b5fe789859a" providerId="ADAL" clId="{1CCA7DE0-E873-4720-9303-D471576548BC}" dt="2022-06-30T16:20:37.591" v="15" actId="20577"/>
      <pc:docMkLst>
        <pc:docMk/>
      </pc:docMkLst>
      <pc:sldChg chg="modSp">
        <pc:chgData name="Stuart Munro" userId="7ee2aeef-23b1-4670-9860-9b5fe789859a" providerId="ADAL" clId="{1CCA7DE0-E873-4720-9303-D471576548BC}" dt="2022-06-30T16:16:43.911" v="5" actId="20577"/>
        <pc:sldMkLst>
          <pc:docMk/>
          <pc:sldMk cId="1402444423" sldId="317"/>
        </pc:sldMkLst>
        <pc:spChg chg="mod">
          <ac:chgData name="Stuart Munro" userId="7ee2aeef-23b1-4670-9860-9b5fe789859a" providerId="ADAL" clId="{1CCA7DE0-E873-4720-9303-D471576548BC}" dt="2022-06-30T16:16:43.911" v="5" actId="20577"/>
          <ac:spMkLst>
            <pc:docMk/>
            <pc:sldMk cId="1402444423" sldId="317"/>
            <ac:spMk id="2" creationId="{476383A4-40FC-45D1-82AC-6FED261709A4}"/>
          </ac:spMkLst>
        </pc:spChg>
      </pc:sldChg>
      <pc:sldChg chg="modSp">
        <pc:chgData name="Stuart Munro" userId="7ee2aeef-23b1-4670-9860-9b5fe789859a" providerId="ADAL" clId="{1CCA7DE0-E873-4720-9303-D471576548BC}" dt="2022-06-30T16:20:37.591" v="15" actId="20577"/>
        <pc:sldMkLst>
          <pc:docMk/>
          <pc:sldMk cId="3651937240" sldId="323"/>
        </pc:sldMkLst>
        <pc:spChg chg="mod">
          <ac:chgData name="Stuart Munro" userId="7ee2aeef-23b1-4670-9860-9b5fe789859a" providerId="ADAL" clId="{1CCA7DE0-E873-4720-9303-D471576548BC}" dt="2022-06-30T16:20:37.591" v="15" actId="20577"/>
          <ac:spMkLst>
            <pc:docMk/>
            <pc:sldMk cId="3651937240" sldId="323"/>
            <ac:spMk id="2" creationId="{C4C5AFB0-FD32-4569-A37E-7B7A521028FF}"/>
          </ac:spMkLst>
        </pc:spChg>
      </pc:sldChg>
      <pc:sldChg chg="modSp">
        <pc:chgData name="Stuart Munro" userId="7ee2aeef-23b1-4670-9860-9b5fe789859a" providerId="ADAL" clId="{1CCA7DE0-E873-4720-9303-D471576548BC}" dt="2022-06-30T16:16:04.826" v="1" actId="20577"/>
        <pc:sldMkLst>
          <pc:docMk/>
          <pc:sldMk cId="3390041883" sldId="324"/>
        </pc:sldMkLst>
        <pc:spChg chg="mod">
          <ac:chgData name="Stuart Munro" userId="7ee2aeef-23b1-4670-9860-9b5fe789859a" providerId="ADAL" clId="{1CCA7DE0-E873-4720-9303-D471576548BC}" dt="2022-06-30T16:16:04.826" v="1" actId="20577"/>
          <ac:spMkLst>
            <pc:docMk/>
            <pc:sldMk cId="3390041883" sldId="324"/>
            <ac:spMk id="2" creationId="{C4C5AFB0-FD32-4569-A37E-7B7A521028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6572"/>
          </a:xfrm>
          <a:prstGeom prst="rect">
            <a:avLst/>
          </a:prstGeom>
        </p:spPr>
        <p:txBody>
          <a:bodyPr vert="horz" lIns="92083" tIns="46041" rIns="92083" bIns="4604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2"/>
            <a:ext cx="2946246" cy="496572"/>
          </a:xfrm>
          <a:prstGeom prst="rect">
            <a:avLst/>
          </a:prstGeom>
        </p:spPr>
        <p:txBody>
          <a:bodyPr vert="horz" lIns="92083" tIns="46041" rIns="92083" bIns="46041" rtlCol="0"/>
          <a:lstStyle>
            <a:lvl1pPr algn="r">
              <a:defRPr sz="1200"/>
            </a:lvl1pPr>
          </a:lstStyle>
          <a:p>
            <a:fld id="{0CA00852-883E-44F3-9D47-2C9126019996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471"/>
            <a:ext cx="2946247" cy="496571"/>
          </a:xfrm>
          <a:prstGeom prst="rect">
            <a:avLst/>
          </a:prstGeom>
        </p:spPr>
        <p:txBody>
          <a:bodyPr vert="horz" lIns="92083" tIns="46041" rIns="92083" bIns="4604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8471"/>
            <a:ext cx="2946246" cy="496571"/>
          </a:xfrm>
          <a:prstGeom prst="rect">
            <a:avLst/>
          </a:prstGeom>
        </p:spPr>
        <p:txBody>
          <a:bodyPr vert="horz" lIns="92083" tIns="46041" rIns="92083" bIns="46041" rtlCol="0" anchor="b"/>
          <a:lstStyle>
            <a:lvl1pPr algn="r">
              <a:defRPr sz="1200"/>
            </a:lvl1pPr>
          </a:lstStyle>
          <a:p>
            <a:fld id="{A97A614F-5AAB-4275-83CC-068AE107DE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11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6572"/>
          </a:xfrm>
          <a:prstGeom prst="rect">
            <a:avLst/>
          </a:prstGeom>
        </p:spPr>
        <p:txBody>
          <a:bodyPr vert="horz" lIns="92083" tIns="46041" rIns="92083" bIns="4604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26" y="2"/>
            <a:ext cx="2946246" cy="496572"/>
          </a:xfrm>
          <a:prstGeom prst="rect">
            <a:avLst/>
          </a:prstGeom>
        </p:spPr>
        <p:txBody>
          <a:bodyPr vert="horz" lIns="92083" tIns="46041" rIns="92083" bIns="46041" rtlCol="0"/>
          <a:lstStyle>
            <a:lvl1pPr algn="r">
              <a:defRPr sz="1200"/>
            </a:lvl1pPr>
          </a:lstStyle>
          <a:p>
            <a:fld id="{1216A1A0-7622-413A-A91F-F50B7E881DDB}" type="datetimeFigureOut">
              <a:rPr lang="en-GB" smtClean="0"/>
              <a:t>30/06/2022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3" tIns="46041" rIns="92083" bIns="4604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89" y="4715035"/>
            <a:ext cx="5439101" cy="4467546"/>
          </a:xfrm>
          <a:prstGeom prst="rect">
            <a:avLst/>
          </a:prstGeom>
        </p:spPr>
        <p:txBody>
          <a:bodyPr vert="horz" lIns="92083" tIns="46041" rIns="92083" bIns="460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471"/>
            <a:ext cx="2946247" cy="496571"/>
          </a:xfrm>
          <a:prstGeom prst="rect">
            <a:avLst/>
          </a:prstGeom>
        </p:spPr>
        <p:txBody>
          <a:bodyPr vert="horz" lIns="92083" tIns="46041" rIns="92083" bIns="4604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26" y="9428471"/>
            <a:ext cx="2946246" cy="496571"/>
          </a:xfrm>
          <a:prstGeom prst="rect">
            <a:avLst/>
          </a:prstGeom>
        </p:spPr>
        <p:txBody>
          <a:bodyPr vert="horz" lIns="92083" tIns="46041" rIns="92083" bIns="46041" rtlCol="0" anchor="b"/>
          <a:lstStyle>
            <a:lvl1pPr algn="r">
              <a:defRPr sz="1200"/>
            </a:lvl1pPr>
          </a:lstStyle>
          <a:p>
            <a:fld id="{E59C416F-40AA-4842-B0E8-A1D80FD76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07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C416F-40AA-4842-B0E8-A1D80FD7660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C416F-40AA-4842-B0E8-A1D80FD7660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3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C416F-40AA-4842-B0E8-A1D80FD7660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17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C416F-40AA-4842-B0E8-A1D80FD7660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14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H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/>
          <a:stretch/>
        </p:blipFill>
        <p:spPr>
          <a:xfrm>
            <a:off x="-44069" y="-1"/>
            <a:ext cx="9188070" cy="6867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336582"/>
            <a:ext cx="2677091" cy="42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648" y="2022895"/>
            <a:ext cx="7951423" cy="6458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600" b="1">
                <a:solidFill>
                  <a:srgbClr val="1F28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649" y="2759935"/>
            <a:ext cx="7951422" cy="6002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1F28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963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63A9AF46-3E10-44FA-97E5-E8F482202D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31ED-E18A-4919-9BFC-9E07950269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270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8C33-576A-45DC-B1FF-02DFFFD7A9B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413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0438-1CF1-46A3-A7DF-E75052DCED5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478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81C-7179-47F7-B7C0-4438232A49C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6370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247650" y="431800"/>
            <a:ext cx="7466013" cy="12731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98EA-F292-4D33-8472-7DAA3EB48D2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241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921B-F3E1-4AC5-BEAA-04530B528A0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950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247650" y="431800"/>
            <a:ext cx="7466013" cy="12731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D25A-A932-4900-95DF-3CAF9F714A9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94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5BE2-2768-4993-8AB2-DE8F1689C27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1232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3DF4-97AC-4A46-A8A4-1D5497F7D6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57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134737"/>
            <a:chOff x="0" y="0"/>
            <a:chExt cx="9144000" cy="1134737"/>
          </a:xfrm>
          <a:solidFill>
            <a:schemeClr val="accent3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134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37"/>
            <a:stretch/>
          </p:blipFill>
          <p:spPr>
            <a:xfrm>
              <a:off x="249715" y="259494"/>
              <a:ext cx="565533" cy="575815"/>
            </a:xfrm>
            <a:prstGeom prst="rect">
              <a:avLst/>
            </a:prstGeom>
            <a:grpFill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25" y="1394232"/>
            <a:ext cx="8492150" cy="47319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rgbClr val="58BAB1"/>
              </a:buClr>
              <a:buFont typeface="Wingdings" charset="2"/>
              <a:buNone/>
              <a:defRPr sz="1800">
                <a:solidFill>
                  <a:srgbClr val="1F284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963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63A9AF46-3E10-44FA-97E5-E8F482202D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282" y="297455"/>
            <a:ext cx="7849518" cy="4659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altLang="en-US" sz="2800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rPr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70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1134737"/>
            <a:chOff x="0" y="0"/>
            <a:chExt cx="9144000" cy="1134737"/>
          </a:xfrm>
          <a:solidFill>
            <a:schemeClr val="accent3"/>
          </a:solidFill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134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37"/>
            <a:stretch/>
          </p:blipFill>
          <p:spPr>
            <a:xfrm>
              <a:off x="249715" y="259494"/>
              <a:ext cx="565533" cy="575815"/>
            </a:xfrm>
            <a:prstGeom prst="rect">
              <a:avLst/>
            </a:prstGeom>
            <a:grpFill/>
          </p:spPr>
        </p:pic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963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63A9AF46-3E10-44FA-97E5-E8F482202D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282" y="297455"/>
            <a:ext cx="7849518" cy="4659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altLang="en-US" sz="2800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rPr>
              <a:t>Title Here</a:t>
            </a:r>
            <a:endParaRPr lang="en-GB" dirty="0"/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 hasCustomPrompt="1"/>
          </p:nvPr>
        </p:nvSpPr>
        <p:spPr>
          <a:xfrm>
            <a:off x="325926" y="1394231"/>
            <a:ext cx="8496912" cy="47414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28017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H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1134737"/>
            <a:chOff x="0" y="0"/>
            <a:chExt cx="9144000" cy="1134737"/>
          </a:xfrm>
          <a:solidFill>
            <a:schemeClr val="accent3"/>
          </a:solidFill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1134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37"/>
            <a:stretch/>
          </p:blipFill>
          <p:spPr>
            <a:xfrm>
              <a:off x="249715" y="259494"/>
              <a:ext cx="565533" cy="575815"/>
            </a:xfrm>
            <a:prstGeom prst="rect">
              <a:avLst/>
            </a:prstGeom>
            <a:grpFill/>
          </p:spPr>
        </p:pic>
      </p:grp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5925" y="1394232"/>
            <a:ext cx="8492150" cy="4731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58BAB1"/>
              </a:buClr>
              <a:buSzTx/>
              <a:buFont typeface="Wingdings" charset="2"/>
              <a:buNone/>
              <a:tabLst/>
              <a:defRPr sz="1800" baseline="0">
                <a:solidFill>
                  <a:srgbClr val="1F2846"/>
                </a:solidFill>
              </a:defRPr>
            </a:lvl1pPr>
            <a:lvl2pPr marL="457200" indent="0">
              <a:buFontTx/>
              <a:buNone/>
              <a:defRPr sz="1600" baseline="0"/>
            </a:lvl2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58BAB1"/>
              </a:buClr>
              <a:buSzTx/>
              <a:buFont typeface="Wingdings" charset="2"/>
              <a:buChar char="v"/>
              <a:tabLst/>
              <a:defRPr/>
            </a:pPr>
            <a:r>
              <a:rPr lang="en-US" dirty="0"/>
              <a:t>Bullet points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58BAB1"/>
              </a:buClr>
              <a:buSzTx/>
              <a:buFont typeface="Wingdings" charset="2"/>
              <a:buChar char="v"/>
              <a:tabLst/>
              <a:defRPr/>
            </a:pPr>
            <a:r>
              <a:rPr lang="en-US" dirty="0"/>
              <a:t>Secondary bullet points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963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63A9AF46-3E10-44FA-97E5-E8F482202D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282" y="297455"/>
            <a:ext cx="7849518" cy="4659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altLang="en-US" sz="2800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rPr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2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1134737"/>
            <a:chOff x="0" y="0"/>
            <a:chExt cx="9144000" cy="1134737"/>
          </a:xfrm>
          <a:solidFill>
            <a:schemeClr val="accent3"/>
          </a:solidFill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347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37"/>
            <a:stretch/>
          </p:blipFill>
          <p:spPr>
            <a:xfrm>
              <a:off x="249715" y="259494"/>
              <a:ext cx="565533" cy="575815"/>
            </a:xfrm>
            <a:prstGeom prst="rect">
              <a:avLst/>
            </a:prstGeom>
            <a:grpFill/>
          </p:spPr>
        </p:pic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135063"/>
            <a:ext cx="9144000" cy="57229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1F284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9638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63A9AF46-3E10-44FA-97E5-E8F482202D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7282" y="297455"/>
            <a:ext cx="7849518" cy="4659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altLang="en-US" sz="2800">
                <a:solidFill>
                  <a:srgbClr val="1F2846"/>
                </a:solidFill>
                <a:latin typeface="Lato" charset="0"/>
                <a:ea typeface="Lato" charset="0"/>
                <a:cs typeface="Lato" charset="0"/>
              </a:rPr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01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247650" y="431800"/>
            <a:ext cx="7466013" cy="12731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949-9BDF-4C8F-8855-339DC78BCCE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586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3AA5-0904-4638-8350-55E61939693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828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247650" y="431800"/>
            <a:ext cx="7466013" cy="12731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1C90-903F-4C36-9B00-C3F9EB40AAA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7425" y="432195"/>
            <a:ext cx="7465807" cy="1273182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EA27-002B-4C32-9128-3C89E28F7F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1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5" r:id="rId3"/>
    <p:sldLayoutId id="2147483814" r:id="rId4"/>
    <p:sldLayoutId id="2147483813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Lato" charset="0"/>
          <a:ea typeface="Lato" charset="0"/>
          <a:cs typeface="Lato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charset="0"/>
          <a:ea typeface="Lato" charset="0"/>
          <a:cs typeface="Lato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charset="0"/>
          <a:ea typeface="Lato" charset="0"/>
          <a:cs typeface="Lat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charset="0"/>
          <a:ea typeface="Lato" charset="0"/>
          <a:cs typeface="Lato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charset="0"/>
          <a:ea typeface="Lato" charset="0"/>
          <a:cs typeface="Lato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B0215F-2C88-4F29-BB5D-A1BE98D6BCC6}" type="slidenum">
              <a:rPr lang="en-GB" altLang="en-US">
                <a:ea typeface="MS PGothic" pitchFamily="34" charset="-128"/>
                <a:cs typeface="+mn-cs"/>
              </a:rPr>
              <a:pPr>
                <a:defRPr/>
              </a:pPr>
              <a:t>‹#›</a:t>
            </a:fld>
            <a:endParaRPr lang="en-GB" altLang="en-US" dirty="0">
              <a:ea typeface="MS PGothic" pitchFamily="34" charset="-128"/>
              <a:cs typeface="+mn-cs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0"/>
            <a:ext cx="16779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0" descr="FIH logo cop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5938838"/>
            <a:ext cx="1028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7466013" cy="1273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113" y="-11113"/>
            <a:ext cx="7466013" cy="1284288"/>
          </a:xfrm>
          <a:prstGeom prst="rect">
            <a:avLst/>
          </a:prstGeom>
          <a:solidFill>
            <a:srgbClr val="00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247650" y="431800"/>
            <a:ext cx="74660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527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234" y="2114109"/>
            <a:ext cx="7951423" cy="645826"/>
          </a:xfrm>
        </p:spPr>
        <p:txBody>
          <a:bodyPr/>
          <a:lstStyle/>
          <a:p>
            <a:r>
              <a:rPr lang="en-GB" sz="3200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Full Year Results: </a:t>
            </a:r>
            <a:br>
              <a:rPr lang="en-GB" sz="3200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Year Ended 31 March 2022</a:t>
            </a:r>
            <a:br>
              <a:rPr lang="en-GB" sz="3200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GB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GB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34" y="3495040"/>
            <a:ext cx="7023794" cy="826918"/>
          </a:xfrm>
        </p:spPr>
        <p:txBody>
          <a:bodyPr/>
          <a:lstStyle/>
          <a:p>
            <a:r>
              <a:rPr lang="en-GB" sz="2000" b="1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Chief Executive </a:t>
            </a:r>
            <a:r>
              <a:rPr lang="en-GB" sz="2000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sz="2000" b="1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Stuart Munro</a:t>
            </a:r>
          </a:p>
          <a:p>
            <a:r>
              <a:rPr lang="en-GB" sz="2000" dirty="0">
                <a:ln w="63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en-GB" sz="2000" b="1" dirty="0">
              <a:ln w="635">
                <a:noFill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5AFB0-FD32-4569-A37E-7B7A52102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Revenue of £15.6m increased by 52% on prior year.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Significant improvements in Museum Exhibitions and Gallery Services.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Consistent level of storage income and </a:t>
            </a:r>
            <a:r>
              <a:rPr lang="en-GB"/>
              <a:t>healthy utilisation of space.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Lifting of </a:t>
            </a:r>
            <a:r>
              <a:rPr lang="en-GB" dirty="0" err="1"/>
              <a:t>Covid</a:t>
            </a:r>
            <a:r>
              <a:rPr lang="en-GB" dirty="0"/>
              <a:t> restrictions improved activity levels by allowing: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Planning of exhibitions.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The return of art fairs and release of pent-up demand.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Underlying pre-tax profit of £0.6m versus £0.5m loss in the prior year despite pandemic-related support reducing to £0.4m (2021: £1.4m).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Not yet back to pre-pandemic activity levels but significant progress.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Number of Exhibitions near to pre-pandemic levels but overall expenditure remains supressed.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B0A03-2BE5-4E78-9573-92397FD3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99BE7E-7CDB-4E8A-A193-3B5D157D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err="1">
                <a:solidFill>
                  <a:schemeClr val="accent1"/>
                </a:solidFill>
              </a:rPr>
              <a:t>Momart</a:t>
            </a:r>
            <a:r>
              <a:rPr lang="en-GB" altLang="en-US" b="1" dirty="0">
                <a:solidFill>
                  <a:schemeClr val="accent1"/>
                </a:solidFill>
              </a:rPr>
              <a:t> Trading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93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Gosport Ferry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9209757-B436-4429-9E59-EE92402D60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 b="2980"/>
          <a:stretch>
            <a:fillRect/>
          </a:stretch>
        </p:blipFill>
        <p:spPr>
          <a:xfrm>
            <a:off x="260989" y="1164298"/>
            <a:ext cx="8622021" cy="5396247"/>
          </a:xfrm>
        </p:spPr>
      </p:pic>
    </p:spTree>
    <p:extLst>
      <p:ext uri="{BB962C8B-B14F-4D97-AF65-F5344CB8AC3E}">
        <p14:creationId xmlns:p14="http://schemas.microsoft.com/office/powerpoint/2010/main" val="421948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Gosport Ferry :  </a:t>
            </a:r>
            <a:r>
              <a:rPr lang="en-GB" altLang="en-US" sz="2700" b="1" dirty="0">
                <a:solidFill>
                  <a:schemeClr val="accent1"/>
                </a:solidFill>
              </a:rPr>
              <a:t>Trading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2F522-9AF0-47ED-AF5D-89113D58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7" y="1269014"/>
            <a:ext cx="8793126" cy="25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5AFB0-FD32-4569-A37E-7B7A52102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99.9% service reliability maintained.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Passenger numbers more than doubled to 1.7m.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Steady growth over the year reaching 80% of pre-pandemic levels over the autumn.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Dipped in December following Government advice to work from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Back to 76% of pre-pandemic levels at year end.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Revenue increased by 121% to £3.1m.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Underlying pre-tax loss of £0.1m (2021 £1.2m loss).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Prices increased in April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B0A03-2BE5-4E78-9573-92397FD3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99BE7E-7CDB-4E8A-A193-3B5D157D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chemeClr val="accent1"/>
                </a:solidFill>
              </a:rPr>
              <a:t>Gosport Ferry Trading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04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 Outlook and Strategy</a:t>
            </a:r>
          </a:p>
        </p:txBody>
      </p:sp>
    </p:spTree>
    <p:extLst>
      <p:ext uri="{BB962C8B-B14F-4D97-AF65-F5344CB8AC3E}">
        <p14:creationId xmlns:p14="http://schemas.microsoft.com/office/powerpoint/2010/main" val="109460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6383A4-40FC-45D1-82AC-6FED26170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Resilient profits at FIC should benefit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Expected return of tourists to the Falkland Islands.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Strong order book.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Potential opportunities for further work for the Falkland Islands Government and  the MOD.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Further improvement in activity levels in </a:t>
            </a:r>
            <a:r>
              <a:rPr lang="en-GB" dirty="0" err="1"/>
              <a:t>Momart</a:t>
            </a:r>
            <a:r>
              <a:rPr lang="en-GB" dirty="0"/>
              <a:t> and Gosport Ferry as the impact of COVID recedes.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strategy in place for delivering increased shareholder value.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D6E3B-7363-427B-9424-22A11C0C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732CF5-FBBD-463A-9470-05E70267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Trading Outlook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44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5AFB0-FD32-4569-A37E-7B7A52102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Build current businesses back to and beyond pre-COVID position.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Good progress but more to do.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control of costs and mitigating the impact of inflation.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Invest in developing existing businesses.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Capitalise on Government and MOD work and maximise use of land assets in the Falkland Islands.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Monitor potential opportunities arising from Sea Lion oil field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Explore the potential for strategic acquisitions but only if they: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 be secured at an appropriate price.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Add to existing activities of the Group or bring growth potential in other sectors.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Can be integrated and optimised within management capacity.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B0A03-2BE5-4E78-9573-92397FD3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99BE7E-7CDB-4E8A-A193-3B5D157D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chemeClr val="accent1"/>
                </a:solidFill>
              </a:rPr>
              <a:t>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28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GB" altLang="en-US" dirty="0"/>
              <a:t>Cash Flow, Balance Sheet, Net Borrowings &amp; Liquidity </a:t>
            </a:r>
            <a:endParaRPr lang="en-GB" sz="1800" b="1" dirty="0">
              <a:ln w="63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2778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58BAB1"/>
                </a:solidFill>
              </a:rPr>
              <a:t>Cash flow - </a:t>
            </a:r>
            <a:r>
              <a:rPr lang="en-GB" altLang="en-US" sz="2200" b="1" dirty="0">
                <a:solidFill>
                  <a:srgbClr val="58BAB1"/>
                </a:solidFill>
              </a:rPr>
              <a:t>for the year ended 31 March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098D1-DA46-D18D-00F4-3178E01F9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95" y="1208515"/>
            <a:ext cx="7155828" cy="52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11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58BAB1"/>
                </a:solidFill>
              </a:rPr>
              <a:t>Balance sheet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452761" y="428791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4B271FB-ED16-8278-18B3-638429EC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34" y="1196428"/>
            <a:ext cx="6848932" cy="51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GB" altLang="en-US" dirty="0">
                <a:solidFill>
                  <a:srgbClr val="58BAB1"/>
                </a:solidFill>
              </a:rPr>
            </a:br>
            <a:r>
              <a:rPr lang="en-GB" altLang="en-US" b="1" dirty="0">
                <a:solidFill>
                  <a:srgbClr val="58BAB1"/>
                </a:solidFill>
              </a:rPr>
              <a:t>Trading Overview 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GB" alt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7EFD3-A2F1-413F-81B6-79832872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1" y="1260452"/>
            <a:ext cx="8191139" cy="47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9638" y="6343739"/>
            <a:ext cx="2133600" cy="365125"/>
          </a:xfrm>
        </p:spPr>
        <p:txBody>
          <a:bodyPr/>
          <a:lstStyle/>
          <a:p>
            <a:fld id="{63A9AF46-3E10-44FA-97E5-E8F482202D9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58BAB1"/>
                </a:solidFill>
              </a:rPr>
              <a:t>Borrowings, Cash &amp; Liquidity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4ACB6-DE70-17F8-5F1F-6BEFD4E6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04" y="1210309"/>
            <a:ext cx="7509520" cy="52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5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234" y="2114109"/>
            <a:ext cx="7951423" cy="645826"/>
          </a:xfrm>
        </p:spPr>
        <p:txBody>
          <a:bodyPr/>
          <a:lstStyle/>
          <a:p>
            <a:br>
              <a:rPr lang="en-GB" sz="3200" dirty="0">
                <a:ln w="635">
                  <a:noFill/>
                </a:ln>
              </a:rPr>
            </a:br>
            <a:br>
              <a:rPr lang="en-GB" sz="3200" dirty="0">
                <a:ln w="635">
                  <a:noFill/>
                </a:ln>
              </a:rPr>
            </a:br>
            <a:br>
              <a:rPr lang="en-GB" dirty="0">
                <a:ln w="635">
                  <a:noFill/>
                </a:ln>
              </a:rPr>
            </a:br>
            <a:br>
              <a:rPr lang="en-GB" dirty="0">
                <a:ln w="635">
                  <a:noFill/>
                </a:ln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B84D5-8782-49FD-8DA0-530AB5557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Revenue increased by 24% to £40.3m (2021: £32.6m).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Underlying pre-tax profit of £2.3m (2021: £0.1m) despite government support reducing to £0.5m (2021: £1.8m).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Profit underpinned by net cash flow from operating activities of £5.1m.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Consistent performance in FIC despite second year without tourists.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Much improved trading performances at </a:t>
            </a:r>
            <a:r>
              <a:rPr lang="en-GB" dirty="0" err="1"/>
              <a:t>Momart</a:t>
            </a:r>
            <a:r>
              <a:rPr lang="en-GB" dirty="0"/>
              <a:t> and Gosport Ferry.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Strong balance sheet with cash of £9.6m in line with prior year after adjusting for repayment of £5m of CBILS loans.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Final dividend of 2.0 pence per share to be proposed at the AGM taking total for the year to 3.0 pence per share.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737E1-A71C-44E7-8927-A5AABCAF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A8D9E2-C843-4020-9715-42491C1E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Group Highlights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57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282" y="297455"/>
            <a:ext cx="8135956" cy="4659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58BAB1"/>
                </a:solidFill>
              </a:rPr>
              <a:t>Split by Business:</a:t>
            </a:r>
            <a:r>
              <a:rPr lang="en-GB" altLang="en-US" sz="22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C4062-BC4D-44D8-9983-BE0E5D5E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47" y="1253066"/>
            <a:ext cx="8086705" cy="49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900" b="1" dirty="0">
                <a:solidFill>
                  <a:srgbClr val="58BAB1"/>
                </a:solidFill>
              </a:rPr>
              <a:t>Falkland Islands Company (FIC)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5F74208-3F51-4848-87A0-81D1E38F83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3048"/>
          <a:stretch>
            <a:fillRect/>
          </a:stretch>
        </p:blipFill>
        <p:spPr>
          <a:xfrm>
            <a:off x="62247" y="998376"/>
            <a:ext cx="9019506" cy="5645020"/>
          </a:xfrm>
        </p:spPr>
      </p:pic>
    </p:spTree>
    <p:extLst>
      <p:ext uri="{BB962C8B-B14F-4D97-AF65-F5344CB8AC3E}">
        <p14:creationId xmlns:p14="http://schemas.microsoft.com/office/powerpoint/2010/main" val="33705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282" y="297455"/>
            <a:ext cx="8135956" cy="4659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 dirty="0">
                <a:solidFill>
                  <a:srgbClr val="58BAB1"/>
                </a:solidFill>
              </a:rPr>
              <a:t>FIC Trading Overview </a:t>
            </a:r>
            <a:endParaRPr lang="en-GB" altLang="en-US" sz="22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5ECAB-E414-4684-974F-E2562BCD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43" y="1315975"/>
            <a:ext cx="8242114" cy="46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5AFB0-FD32-4569-A37E-7B7A52102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Total revenue of £21.6m (2021: £20.9m) up 3.3%.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FBS revenue up £0.5m driven by road and drainage works for FIG.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Support Services revenue up £0.2m due mainly to increased shipping agency work following vessels being allowed back into Stanley Harbour.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Retail sales of £9.7m consistent with prior year.  Contribution reduced due to a change in sales mix and increased overheads.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Underlying pre-tax profit of £1.8m in line with prior year.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Number of rental properties increased to 83 (2021: 75) but occupancy rate reduced to 86% (2021: 93%) reflecting properties being held for incoming employees and service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B0A03-2BE5-4E78-9573-92397FD3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99BE7E-7CDB-4E8A-A193-3B5D157D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chemeClr val="accent1"/>
                </a:solidFill>
              </a:rPr>
              <a:t>FIC Trading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59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4902" y="284072"/>
            <a:ext cx="7595419" cy="46591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52C0BD"/>
                </a:solidFill>
              </a:rPr>
              <a:t>Momart</a:t>
            </a:r>
            <a:endParaRPr lang="en-GB" sz="27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1D61E-083C-481D-868A-319BD88B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9" y="1175192"/>
            <a:ext cx="6917482" cy="55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AF46-3E10-44FA-97E5-E8F482202D9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Momart :  </a:t>
            </a:r>
            <a:r>
              <a:rPr lang="en-GB" altLang="en-US" sz="2700" b="1" dirty="0">
                <a:solidFill>
                  <a:schemeClr val="accent1"/>
                </a:solidFill>
              </a:rPr>
              <a:t>Trading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E78E-7FE7-4A3B-B66B-D54B227EE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58" y="1261040"/>
            <a:ext cx="8267083" cy="37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0504"/>
      </p:ext>
    </p:extLst>
  </p:cSld>
  <p:clrMapOvr>
    <a:masterClrMapping/>
  </p:clrMapOvr>
</p:sld>
</file>

<file path=ppt/theme/theme1.xml><?xml version="1.0" encoding="utf-8"?>
<a:theme xmlns:a="http://schemas.openxmlformats.org/drawingml/2006/main" name="FIH-theme">
  <a:themeElements>
    <a:clrScheme name="Custom 2">
      <a:dk1>
        <a:srgbClr val="1E2746"/>
      </a:dk1>
      <a:lt1>
        <a:srgbClr val="F2F2F2"/>
      </a:lt1>
      <a:dk2>
        <a:srgbClr val="1E2746"/>
      </a:dk2>
      <a:lt2>
        <a:srgbClr val="FEFFFF"/>
      </a:lt2>
      <a:accent1>
        <a:srgbClr val="52C0BD"/>
      </a:accent1>
      <a:accent2>
        <a:srgbClr val="D5D5D5"/>
      </a:accent2>
      <a:accent3>
        <a:srgbClr val="FEFFFF"/>
      </a:accent3>
      <a:accent4>
        <a:srgbClr val="1E2746"/>
      </a:accent4>
      <a:accent5>
        <a:srgbClr val="1E2746"/>
      </a:accent5>
      <a:accent6>
        <a:srgbClr val="1E2746"/>
      </a:accent6>
      <a:hlink>
        <a:srgbClr val="1E2746"/>
      </a:hlink>
      <a:folHlink>
        <a:srgbClr val="1E27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H-template" id="{AA37AA4C-F6D7-4040-8E82-3515F450E7B0}" vid="{567E796B-FE5C-3142-AE84-FE3B4063EB1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D622D323DEC489E0C526B65998C40" ma:contentTypeVersion="12" ma:contentTypeDescription="Create a new document." ma:contentTypeScope="" ma:versionID="b900a7922ef0a577010ed47171404b04">
  <xsd:schema xmlns:xsd="http://www.w3.org/2001/XMLSchema" xmlns:xs="http://www.w3.org/2001/XMLSchema" xmlns:p="http://schemas.microsoft.com/office/2006/metadata/properties" xmlns:ns3="29448d65-2f4a-40f7-b5ac-10d00313050f" xmlns:ns4="7a05e7ac-4efa-429f-ba7e-9db0a67d55a3" targetNamespace="http://schemas.microsoft.com/office/2006/metadata/properties" ma:root="true" ma:fieldsID="65414ab1828b057458d701dd6de64eed" ns3:_="" ns4:_="">
    <xsd:import namespace="29448d65-2f4a-40f7-b5ac-10d00313050f"/>
    <xsd:import namespace="7a05e7ac-4efa-429f-ba7e-9db0a67d55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48d65-2f4a-40f7-b5ac-10d003130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5e7ac-4efa-429f-ba7e-9db0a67d5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E23183-2892-44C6-9716-34FD03917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48d65-2f4a-40f7-b5ac-10d00313050f"/>
    <ds:schemaRef ds:uri="7a05e7ac-4efa-429f-ba7e-9db0a67d5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D8A61-6387-4DA0-9551-7110BB14B19C}">
  <ds:schemaRefs>
    <ds:schemaRef ds:uri="29448d65-2f4a-40f7-b5ac-10d00313050f"/>
    <ds:schemaRef ds:uri="http://purl.org/dc/dcmitype/"/>
    <ds:schemaRef ds:uri="7a05e7ac-4efa-429f-ba7e-9db0a67d55a3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B19DCFA-D4EF-41AD-BA93-AA4F556078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FIH-template</Template>
  <TotalTime>5316</TotalTime>
  <Words>712</Words>
  <Application>Microsoft Office PowerPoint</Application>
  <PresentationFormat>On-screen Show (4:3)</PresentationFormat>
  <Paragraphs>91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Lato</vt:lpstr>
      <vt:lpstr>Times New Roman</vt:lpstr>
      <vt:lpstr>Wingdings</vt:lpstr>
      <vt:lpstr>FIH-theme</vt:lpstr>
      <vt:lpstr>1_Custom Design</vt:lpstr>
      <vt:lpstr>Full Year Results:  Year Ended 31 March 2022   </vt:lpstr>
      <vt:lpstr> Trading Overview  </vt:lpstr>
      <vt:lpstr>Group Highlights</vt:lpstr>
      <vt:lpstr>Split by Business: </vt:lpstr>
      <vt:lpstr>Falkland Islands Company (FIC)</vt:lpstr>
      <vt:lpstr>FIC Trading Overview </vt:lpstr>
      <vt:lpstr>FIC Trading Overview</vt:lpstr>
      <vt:lpstr>Momart</vt:lpstr>
      <vt:lpstr>Momart :  Trading Overview</vt:lpstr>
      <vt:lpstr>Momart Trading Overview</vt:lpstr>
      <vt:lpstr>Gosport Ferry </vt:lpstr>
      <vt:lpstr>Gosport Ferry :  Trading Overview</vt:lpstr>
      <vt:lpstr>Gosport Ferry Trading Overview</vt:lpstr>
      <vt:lpstr>Trading Outlook and Strategy</vt:lpstr>
      <vt:lpstr>Trading Outlook </vt:lpstr>
      <vt:lpstr>Strategy</vt:lpstr>
      <vt:lpstr>Appendices</vt:lpstr>
      <vt:lpstr>Cash flow - for the year ended 31 March</vt:lpstr>
      <vt:lpstr>Balance sheet</vt:lpstr>
      <vt:lpstr>Borrowings, Cash &amp; Liquidity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Overview – Summer 2016</dc:title>
  <dc:creator>TL GD</dc:creator>
  <cp:lastModifiedBy>Stuart Munro</cp:lastModifiedBy>
  <cp:revision>348</cp:revision>
  <cp:lastPrinted>2022-06-30T10:18:11Z</cp:lastPrinted>
  <dcterms:created xsi:type="dcterms:W3CDTF">2016-10-03T12:08:30Z</dcterms:created>
  <dcterms:modified xsi:type="dcterms:W3CDTF">2022-06-30T16:20:38Z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665784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0x01010076DD622D323DEC489E0C526B65998C40</vt:lpwstr>
  </property>
</Properties>
</file>