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0" r:id="rId1"/>
  </p:sldMasterIdLst>
  <p:notesMasterIdLst>
    <p:notesMasterId r:id="rId33"/>
  </p:notesMasterIdLst>
  <p:handoutMasterIdLst>
    <p:handoutMasterId r:id="rId34"/>
  </p:handoutMasterIdLst>
  <p:sldIdLst>
    <p:sldId id="465" r:id="rId2"/>
    <p:sldId id="482" r:id="rId3"/>
    <p:sldId id="527" r:id="rId4"/>
    <p:sldId id="540" r:id="rId5"/>
    <p:sldId id="541" r:id="rId6"/>
    <p:sldId id="526" r:id="rId7"/>
    <p:sldId id="528" r:id="rId8"/>
    <p:sldId id="543" r:id="rId9"/>
    <p:sldId id="564" r:id="rId10"/>
    <p:sldId id="565" r:id="rId11"/>
    <p:sldId id="542" r:id="rId12"/>
    <p:sldId id="462" r:id="rId13"/>
    <p:sldId id="552" r:id="rId14"/>
    <p:sldId id="549" r:id="rId15"/>
    <p:sldId id="545" r:id="rId16"/>
    <p:sldId id="529" r:id="rId17"/>
    <p:sldId id="557" r:id="rId18"/>
    <p:sldId id="458" r:id="rId19"/>
    <p:sldId id="559" r:id="rId20"/>
    <p:sldId id="566" r:id="rId21"/>
    <p:sldId id="551" r:id="rId22"/>
    <p:sldId id="514" r:id="rId23"/>
    <p:sldId id="567" r:id="rId24"/>
    <p:sldId id="554" r:id="rId25"/>
    <p:sldId id="553" r:id="rId26"/>
    <p:sldId id="562" r:id="rId27"/>
    <p:sldId id="560" r:id="rId28"/>
    <p:sldId id="563" r:id="rId29"/>
    <p:sldId id="544" r:id="rId30"/>
    <p:sldId id="556" r:id="rId31"/>
    <p:sldId id="390" r:id="rId32"/>
  </p:sldIdLst>
  <p:sldSz cx="9144000" cy="6858000" type="screen4x3"/>
  <p:notesSz cx="6735763" cy="98694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4273"/>
    <a:srgbClr val="99CCFF"/>
    <a:srgbClr val="CCECFF"/>
    <a:srgbClr val="FFFF99"/>
    <a:srgbClr val="5259DE"/>
    <a:srgbClr val="4353C9"/>
    <a:srgbClr val="DDDB68"/>
    <a:srgbClr val="D3D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8" autoAdjust="0"/>
    <p:restoredTop sz="89698" autoAdjust="0"/>
  </p:normalViewPr>
  <p:slideViewPr>
    <p:cSldViewPr snapToGrid="0" snapToObjects="1">
      <p:cViewPr>
        <p:scale>
          <a:sx n="82" d="100"/>
          <a:sy n="82" d="100"/>
        </p:scale>
        <p:origin x="-2556" y="-768"/>
      </p:cViewPr>
      <p:guideLst>
        <p:guide orient="horz" pos="2538"/>
        <p:guide orient="horz" pos="2428"/>
        <p:guide orient="horz" pos="4188"/>
        <p:guide orient="horz" pos="862"/>
        <p:guide pos="3051"/>
        <p:guide pos="5558"/>
        <p:guide pos="203"/>
        <p:guide pos="2712"/>
      </p:guideLst>
    </p:cSldViewPr>
  </p:slideViewPr>
  <p:outlineViewPr>
    <p:cViewPr>
      <p:scale>
        <a:sx n="33" d="100"/>
        <a:sy n="33" d="100"/>
      </p:scale>
      <p:origin x="48" y="2209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IGDOG2\Network%20Folder\Accounts\Annual%20reports\31%20March%202014%20annual%20report\Back%20up%20documentation\Copy%20of%20Financial%20Data%20for%20%20Presentation%20Turnover%20and%20Profit%20Analysis%20%20Updated%20June%20201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BIGDOG2\Network%20Folder\Accounts\Annual%20reports\31%20March%202014%20annual%20report\Back%20up%20documentation\Copy%20of%20Financial%20Data%20for%20%20Presentation%20Turnover%20and%20Profit%20Analysis%20%20Updated%20June%20201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BIGDOG2\Network%20Folder\Accounts\Annual%20reports\31%20March%202014%20annual%20report\Back%20up%20documentation\Copy%20of%20Financial%20Data%20for%20%20Presentation%20Turnover%20and%20Profit%20Analysis%20%20Updated%20June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IGDOG2\Network%20Folder\Accounts\Annual%20reports\31%20March%202014%20annual%20report\Back%20up%20documentation\Copy%20of%20Financial%20Data%20for%20%20Presentation%20Turnover%20and%20Profit%20Analysis%20%20Updated%20June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Growth in Turnover  2006 -2014 </a:t>
            </a:r>
          </a:p>
        </c:rich>
      </c:tx>
      <c:layout>
        <c:manualLayout>
          <c:xMode val="edge"/>
          <c:yMode val="edge"/>
          <c:x val="0.35008100064047015"/>
          <c:y val="4.33673668029347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244732576985418E-2"/>
          <c:y val="0.15051020408163279"/>
          <c:w val="0.8800648298217173"/>
          <c:h val="0.74489795918367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99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-2.1266101673697783E-3"/>
                  <c:y val="-5.788239236052940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172467315355821E-4"/>
                  <c:y val="-2.1130812925925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'5 Year View '!$C$2:$K$2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'5 Year View '!$C$4:$K$4</c:f>
              <c:numCache>
                <c:formatCode>_-* #,##0_-;\-* #,##0_-;_-* "-"??_-;_-@_-</c:formatCode>
                <c:ptCount val="9"/>
                <c:pt idx="0">
                  <c:v>15209</c:v>
                </c:pt>
                <c:pt idx="1">
                  <c:v>15618</c:v>
                </c:pt>
                <c:pt idx="2">
                  <c:v>17200</c:v>
                </c:pt>
                <c:pt idx="3">
                  <c:v>32251</c:v>
                </c:pt>
                <c:pt idx="4">
                  <c:v>29224</c:v>
                </c:pt>
                <c:pt idx="5">
                  <c:v>31841</c:v>
                </c:pt>
                <c:pt idx="6">
                  <c:v>34109</c:v>
                </c:pt>
                <c:pt idx="7">
                  <c:v>35596</c:v>
                </c:pt>
                <c:pt idx="8">
                  <c:v>38263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41196544"/>
        <c:axId val="41751296"/>
      </c:barChart>
      <c:catAx>
        <c:axId val="4119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>
                <a:alpha val="4200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751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751296"/>
        <c:scaling>
          <c:orientation val="minMax"/>
          <c:max val="45000"/>
          <c:min val="0"/>
        </c:scaling>
        <c:delete val="0"/>
        <c:axPos val="l"/>
        <c:majorGridlines>
          <c:spPr>
            <a:ln w="3175" cmpd="sng">
              <a:solidFill>
                <a:srgbClr val="000000"/>
              </a:solidFill>
              <a:prstDash val="sysDot"/>
            </a:ln>
          </c:spPr>
        </c:majorGridlines>
        <c:numFmt formatCode="#,##0_ ;\-#,##0\ 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196544"/>
        <c:crosses val="autoZero"/>
        <c:crossBetween val="between"/>
      </c:valAx>
      <c:spPr>
        <a:solidFill>
          <a:srgbClr val="FFFFCC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EPS Growth      2006- 2014</a:t>
            </a:r>
          </a:p>
        </c:rich>
      </c:tx>
      <c:layout>
        <c:manualLayout>
          <c:xMode val="edge"/>
          <c:yMode val="edge"/>
          <c:x val="0.24473248536240663"/>
          <c:y val="4.336732717570609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00104986876639E-2"/>
          <c:y val="0.18622448979591846"/>
          <c:w val="0.90688259109311742"/>
          <c:h val="0.709183673469388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GB"/>
                      <a:t>12.0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GB"/>
                      <a:t>13.9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GB"/>
                      <a:t>22.0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'5 Year View '!$C$2:$K$2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'5 Year View '!$C$8:$K$8</c:f>
              <c:numCache>
                <c:formatCode>0.0</c:formatCode>
                <c:ptCount val="9"/>
                <c:pt idx="0">
                  <c:v>12</c:v>
                </c:pt>
                <c:pt idx="1">
                  <c:v>13.9</c:v>
                </c:pt>
                <c:pt idx="2">
                  <c:v>17.100000000000001</c:v>
                </c:pt>
                <c:pt idx="3">
                  <c:v>19</c:v>
                </c:pt>
                <c:pt idx="4">
                  <c:v>22</c:v>
                </c:pt>
                <c:pt idx="5">
                  <c:v>20.9</c:v>
                </c:pt>
                <c:pt idx="6">
                  <c:v>26.3</c:v>
                </c:pt>
                <c:pt idx="7">
                  <c:v>21.6</c:v>
                </c:pt>
                <c:pt idx="8">
                  <c:v>22.2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41804928"/>
        <c:axId val="41806464"/>
      </c:barChart>
      <c:catAx>
        <c:axId val="4180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806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806464"/>
        <c:scaling>
          <c:orientation val="minMax"/>
          <c:max val="3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804928"/>
        <c:crosses val="autoZero"/>
        <c:crossBetween val="between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Growth in Underlying Pre Tax Profit   ( PBTae ) </a:t>
            </a:r>
          </a:p>
        </c:rich>
      </c:tx>
      <c:layout>
        <c:manualLayout>
          <c:xMode val="edge"/>
          <c:yMode val="edge"/>
          <c:x val="0.14628952652835983"/>
          <c:y val="5.535399331578417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32263159082191"/>
          <c:y val="0.14742149538999932"/>
          <c:w val="0.89967736840917811"/>
          <c:h val="0.762149538999932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7"/>
              <c:layout>
                <c:manualLayout>
                  <c:x val="0"/>
                  <c:y val="9.9942122619287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'5 Year View '!$C$2:$K$2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'5 Year View '!$C$6:$K$6</c:f>
              <c:numCache>
                <c:formatCode>_-* #,##0_-;\-* #,##0_-;_-* "-"??_-;_-@_-</c:formatCode>
                <c:ptCount val="9"/>
                <c:pt idx="0">
                  <c:v>1490</c:v>
                </c:pt>
                <c:pt idx="1">
                  <c:v>1654</c:v>
                </c:pt>
                <c:pt idx="2">
                  <c:v>2010</c:v>
                </c:pt>
                <c:pt idx="3">
                  <c:v>2316</c:v>
                </c:pt>
                <c:pt idx="4">
                  <c:v>2688</c:v>
                </c:pt>
                <c:pt idx="5">
                  <c:v>2728</c:v>
                </c:pt>
                <c:pt idx="6">
                  <c:v>3234</c:v>
                </c:pt>
                <c:pt idx="7">
                  <c:v>3291</c:v>
                </c:pt>
                <c:pt idx="8">
                  <c:v>3647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41909248"/>
        <c:axId val="41919232"/>
      </c:barChart>
      <c:catAx>
        <c:axId val="4190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919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919232"/>
        <c:scaling>
          <c:orientation val="minMax"/>
          <c:max val="4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909248"/>
        <c:crosses val="autoZero"/>
        <c:crossBetween val="between"/>
      </c:valAx>
      <c:spPr>
        <a:solidFill>
          <a:srgbClr val="FFFFCC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dirty="0"/>
              <a:t>Growth in Dividends per share   2006- </a:t>
            </a:r>
            <a:r>
              <a:rPr lang="en-GB" dirty="0" smtClean="0"/>
              <a:t>2014 </a:t>
            </a:r>
            <a:endParaRPr lang="en-GB" dirty="0"/>
          </a:p>
        </c:rich>
      </c:tx>
      <c:layout>
        <c:manualLayout>
          <c:xMode val="edge"/>
          <c:yMode val="edge"/>
          <c:x val="0.20388373220345068"/>
          <c:y val="1.862747454713681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88770303603973E-2"/>
          <c:y val="0.12044158602312116"/>
          <c:w val="0.91585905241683896"/>
          <c:h val="0.765057001462603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7"/>
              <c:layout>
                <c:manualLayout>
                  <c:x val="3.0401503318432926E-3"/>
                  <c:y val="2.0697193941263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1281052322902266E-2"/>
                  <c:y val="2.0697193941263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'5 Year View '!$C$2:$K$2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'5 Year View '!$C$10:$K$10</c:f>
              <c:numCache>
                <c:formatCode>0.0</c:formatCode>
                <c:ptCount val="9"/>
                <c:pt idx="0" formatCode="General">
                  <c:v>6.5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9.5</c:v>
                </c:pt>
                <c:pt idx="6">
                  <c:v>11</c:v>
                </c:pt>
                <c:pt idx="7">
                  <c:v>11.5</c:v>
                </c:pt>
                <c:pt idx="8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43132032"/>
        <c:axId val="43133568"/>
      </c:barChart>
      <c:catAx>
        <c:axId val="4313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33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33568"/>
        <c:scaling>
          <c:orientation val="minMax"/>
          <c:max val="12"/>
          <c:min val="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_ ;\-#,##0\ 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32032"/>
        <c:crosses val="autoZero"/>
        <c:crossBetween val="between"/>
      </c:valAx>
      <c:spPr>
        <a:solidFill>
          <a:srgbClr val="FFFFCC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0.13756</cdr:x>
      <cdr:y>0.21996</cdr:y>
    </cdr:from>
    <cdr:to>
      <cdr:x>0.35328</cdr:x>
      <cdr:y>0.33168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9617" y="481625"/>
          <a:ext cx="908926" cy="244635"/>
        </a:xfrm>
        <a:prstGeom xmlns:a="http://schemas.openxmlformats.org/drawingml/2006/main" prst="rect">
          <a:avLst/>
        </a:prstGeom>
        <a:solidFill xmlns:a="http://schemas.openxmlformats.org/drawingml/2006/main">
          <a:srgbClr val="CCECFF"/>
        </a:solidFill>
        <a:ln xmlns:a="http://schemas.openxmlformats.org/drawingml/2006/main">
          <a:solidFill>
            <a:srgbClr val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 smtClean="0">
              <a:solidFill>
                <a:srgbClr val="FF0000"/>
              </a:solidFill>
            </a:rPr>
            <a:t>CAGR 12.2%</a:t>
          </a:r>
          <a:endParaRPr lang="en-GB" sz="11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0.1192</cdr:x>
      <cdr:y>0.19763</cdr:y>
    </cdr:from>
    <cdr:to>
      <cdr:x>0.32408</cdr:x>
      <cdr:y>0.30985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8819" y="430822"/>
          <a:ext cx="908909" cy="244639"/>
        </a:xfrm>
        <a:prstGeom xmlns:a="http://schemas.openxmlformats.org/drawingml/2006/main" prst="rect">
          <a:avLst/>
        </a:prstGeom>
        <a:solidFill xmlns:a="http://schemas.openxmlformats.org/drawingml/2006/main">
          <a:srgbClr val="CCECFF"/>
        </a:solidFill>
        <a:ln xmlns:a="http://schemas.openxmlformats.org/drawingml/2006/main">
          <a:solidFill>
            <a:srgbClr val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 smtClean="0">
              <a:solidFill>
                <a:srgbClr val="FF0000"/>
              </a:solidFill>
            </a:rPr>
            <a:t>CAGR 8.0%</a:t>
          </a:r>
          <a:endParaRPr lang="en-GB" sz="11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0.13773</cdr:x>
      <cdr:y>0.24157</cdr:y>
    </cdr:from>
    <cdr:to>
      <cdr:x>0.33617</cdr:x>
      <cdr:y>0.35377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5451" y="592930"/>
          <a:ext cx="901139" cy="275367"/>
        </a:xfrm>
        <a:prstGeom xmlns:a="http://schemas.openxmlformats.org/drawingml/2006/main" prst="rect">
          <a:avLst/>
        </a:prstGeom>
        <a:solidFill xmlns:a="http://schemas.openxmlformats.org/drawingml/2006/main">
          <a:srgbClr val="CCECFF"/>
        </a:solidFill>
        <a:ln xmlns:a="http://schemas.openxmlformats.org/drawingml/2006/main">
          <a:solidFill>
            <a:srgbClr val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 smtClean="0">
              <a:solidFill>
                <a:srgbClr val="FF0000"/>
              </a:solidFill>
            </a:rPr>
            <a:t>CAGR 11.8%</a:t>
          </a:r>
          <a:endParaRPr lang="en-GB" sz="11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136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3" rIns="91504" bIns="45753" numCol="1" anchor="t" anchorCtr="0" compatLnSpc="1">
            <a:prstTxWarp prst="textNoShape">
              <a:avLst/>
            </a:prstTxWarp>
          </a:bodyPr>
          <a:lstStyle>
            <a:lvl1pPr defTabSz="91529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627" y="0"/>
            <a:ext cx="2918136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3" rIns="91504" bIns="45753" numCol="1" anchor="t" anchorCtr="0" compatLnSpc="1">
            <a:prstTxWarp prst="textNoShape">
              <a:avLst/>
            </a:prstTxWarp>
          </a:bodyPr>
          <a:lstStyle>
            <a:lvl1pPr algn="r" defTabSz="915298">
              <a:defRPr sz="1200">
                <a:cs typeface="+mn-cs"/>
              </a:defRPr>
            </a:lvl1pPr>
          </a:lstStyle>
          <a:p>
            <a:pPr>
              <a:defRPr/>
            </a:pPr>
            <a:fld id="{4D4E0C03-2A33-49C4-B993-64D978DD3B26}" type="datetime1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347"/>
            <a:ext cx="2918136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3" rIns="91504" bIns="45753" numCol="1" anchor="b" anchorCtr="0" compatLnSpc="1">
            <a:prstTxWarp prst="textNoShape">
              <a:avLst/>
            </a:prstTxWarp>
          </a:bodyPr>
          <a:lstStyle>
            <a:lvl1pPr defTabSz="91529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627" y="9374347"/>
            <a:ext cx="2918136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3" rIns="91504" bIns="45753" numCol="1" anchor="b" anchorCtr="0" compatLnSpc="1">
            <a:prstTxWarp prst="textNoShape">
              <a:avLst/>
            </a:prstTxWarp>
          </a:bodyPr>
          <a:lstStyle>
            <a:lvl1pPr algn="r" defTabSz="915298">
              <a:defRPr sz="1200">
                <a:cs typeface="+mn-cs"/>
              </a:defRPr>
            </a:lvl1pPr>
          </a:lstStyle>
          <a:p>
            <a:pPr>
              <a:defRPr/>
            </a:pPr>
            <a:fld id="{46883A32-AC0F-4392-A622-224888642F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00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136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3" rIns="91504" bIns="45753" numCol="1" anchor="t" anchorCtr="0" compatLnSpc="1">
            <a:prstTxWarp prst="textNoShape">
              <a:avLst/>
            </a:prstTxWarp>
          </a:bodyPr>
          <a:lstStyle>
            <a:lvl1pPr defTabSz="91529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627" y="0"/>
            <a:ext cx="2918136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3" rIns="91504" bIns="45753" numCol="1" anchor="t" anchorCtr="0" compatLnSpc="1">
            <a:prstTxWarp prst="textNoShape">
              <a:avLst/>
            </a:prstTxWarp>
          </a:bodyPr>
          <a:lstStyle>
            <a:lvl1pPr algn="r" defTabSz="915298">
              <a:defRPr sz="1200">
                <a:cs typeface="+mn-cs"/>
              </a:defRPr>
            </a:lvl1pPr>
          </a:lstStyle>
          <a:p>
            <a:pPr>
              <a:defRPr/>
            </a:pPr>
            <a:fld id="{038AEB61-F1B5-4133-BA0B-288B82A84F6F}" type="datetime1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286" y="4689555"/>
            <a:ext cx="4943192" cy="443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3" rIns="91504" bIns="457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347"/>
            <a:ext cx="2918136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3" rIns="91504" bIns="45753" numCol="1" anchor="b" anchorCtr="0" compatLnSpc="1">
            <a:prstTxWarp prst="textNoShape">
              <a:avLst/>
            </a:prstTxWarp>
          </a:bodyPr>
          <a:lstStyle>
            <a:lvl1pPr defTabSz="91529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627" y="9374347"/>
            <a:ext cx="2918136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3" rIns="91504" bIns="45753" numCol="1" anchor="b" anchorCtr="0" compatLnSpc="1">
            <a:prstTxWarp prst="textNoShape">
              <a:avLst/>
            </a:prstTxWarp>
          </a:bodyPr>
          <a:lstStyle>
            <a:lvl1pPr algn="r" defTabSz="915298">
              <a:defRPr sz="1200">
                <a:cs typeface="+mn-cs"/>
              </a:defRPr>
            </a:lvl1pPr>
          </a:lstStyle>
          <a:p>
            <a:pPr>
              <a:defRPr/>
            </a:pPr>
            <a:fld id="{B3CB8995-F2A0-4CAE-BFC5-B30BC82D9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30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EPS</a:t>
            </a:r>
            <a:r>
              <a:rPr lang="en-US" baseline="0" dirty="0" smtClean="0"/>
              <a:t> Target – Average Annual growth in EPS 10% PA for the next 5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B8995-F2A0-4CAE-BFC5-B30BC82D995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852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52858">
              <a:defRPr/>
            </a:pPr>
            <a:fld id="{8B8800B6-6578-444F-958C-1D9937A6B2BD}" type="slidenum">
              <a:rPr lang="en-GB" smtClean="0"/>
              <a:pPr defTabSz="952858">
                <a:defRPr/>
              </a:pPr>
              <a:t>24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52858">
              <a:defRPr/>
            </a:pPr>
            <a:fld id="{51609204-428D-47A4-8CC7-7139CBA20502}" type="slidenum">
              <a:rPr lang="en-GB" smtClean="0"/>
              <a:pPr defTabSz="952858">
                <a:defRPr/>
              </a:pPr>
              <a:t>25</a:t>
            </a:fld>
            <a:endParaRPr lang="en-GB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4615">
              <a:defRPr/>
            </a:pPr>
            <a:fld id="{F7814AD0-9656-4D28-8523-FC9451173B68}" type="slidenum">
              <a:rPr lang="en-GB" smtClean="0"/>
              <a:pPr defTabSz="914615">
                <a:defRPr/>
              </a:pPr>
              <a:t>29</a:t>
            </a:fld>
            <a:endParaRPr lang="en-GB" smtClean="0"/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17627" y="9374347"/>
            <a:ext cx="2918136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 defTabSz="914615"/>
            <a:fld id="{D25BCA84-1796-49FB-A28A-7D4973D50009}" type="slidenum">
              <a:rPr lang="en-GB" sz="1200"/>
              <a:pPr algn="r" defTabSz="914615"/>
              <a:t>29</a:t>
            </a:fld>
            <a:endParaRPr lang="en-GB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4615">
              <a:defRPr/>
            </a:pPr>
            <a:fld id="{5A874146-B3B9-40A6-916D-985758BDF4A8}" type="slidenum">
              <a:rPr lang="en-GB" smtClean="0"/>
              <a:pPr defTabSz="914615">
                <a:defRPr/>
              </a:pPr>
              <a:t>31</a:t>
            </a:fld>
            <a:endParaRPr lang="en-GB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17627" y="9374347"/>
            <a:ext cx="2918136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 defTabSz="914615"/>
            <a:fld id="{88AF193C-D7B5-4D56-9436-3D11B7DD99E4}" type="slidenum">
              <a:rPr lang="en-GB" sz="1200"/>
              <a:pPr algn="r" defTabSz="914615"/>
              <a:t>31</a:t>
            </a:fld>
            <a:endParaRPr lang="en-GB" sz="120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52858">
              <a:defRPr/>
            </a:pPr>
            <a:fld id="{57CE63E3-AA7D-4A9D-B598-3D1584798F89}" type="slidenum">
              <a:rPr lang="en-GB" smtClean="0"/>
              <a:pPr defTabSz="952858">
                <a:defRPr/>
              </a:pPr>
              <a:t>4</a:t>
            </a:fld>
            <a:endParaRPr lang="en-GB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52858">
              <a:defRPr/>
            </a:pPr>
            <a:fld id="{9AE84618-3F9A-49AE-B3B2-57E8094B3E9A}" type="slidenum">
              <a:rPr lang="en-GB" smtClean="0"/>
              <a:pPr defTabSz="952858">
                <a:defRPr/>
              </a:pPr>
              <a:t>5</a:t>
            </a:fld>
            <a:endParaRPr lang="en-GB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1917A-C059-4197-9511-3E72ECDDBE8F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52858">
              <a:defRPr/>
            </a:pPr>
            <a:fld id="{C30CA9A4-8AB5-4E86-9B5A-8C6406E041A0}" type="slidenum">
              <a:rPr lang="en-GB" smtClean="0"/>
              <a:pPr defTabSz="952858">
                <a:defRPr/>
              </a:pPr>
              <a:t>14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4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838" indent="-285707" defTabSz="9444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827" indent="-228565" defTabSz="9444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99958" indent="-228565" defTabSz="9444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090" indent="-228565" defTabSz="9444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220" indent="-228565" defTabSz="9444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351" indent="-228565" defTabSz="9444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482" indent="-228565" defTabSz="9444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613" indent="-228565" defTabSz="9444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37E8600-A210-4EFE-A00C-E1CB2AB82C80}" type="slidenum">
              <a:rPr lang="en-GB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2858">
              <a:defRPr/>
            </a:pPr>
            <a:fld id="{4D3ADDEC-0D9A-4657-B591-F2BA80BBC835}" type="slidenum">
              <a:rPr lang="en-GB" smtClean="0"/>
              <a:pPr defTabSz="952858">
                <a:defRPr/>
              </a:pPr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4615">
              <a:defRPr/>
            </a:pPr>
            <a:fld id="{B9BDC2EA-0A40-443F-9FC0-1DC343D36C0F}" type="slidenum">
              <a:rPr lang="en-GB" smtClean="0"/>
              <a:pPr defTabSz="914615">
                <a:defRPr/>
              </a:pPr>
              <a:t>22</a:t>
            </a:fld>
            <a:endParaRPr lang="en-GB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17627" y="9374347"/>
            <a:ext cx="2918136" cy="4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3" rIns="91504" bIns="45753" anchor="b"/>
          <a:lstStyle/>
          <a:p>
            <a:pPr algn="r" defTabSz="914615"/>
            <a:fld id="{616783AA-D3DA-421C-AFD5-FF4F8B35D3C6}" type="slidenum">
              <a:rPr lang="en-GB" sz="1200"/>
              <a:pPr algn="r" defTabSz="914615"/>
              <a:t>22</a:t>
            </a:fld>
            <a:endParaRPr lang="en-GB" sz="120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52858">
              <a:defRPr/>
            </a:pPr>
            <a:fld id="{CD22D834-927C-4A3E-A4B4-E5BF18A11F85}" type="slidenum">
              <a:rPr lang="en-GB" smtClean="0"/>
              <a:pPr defTabSz="952858">
                <a:defRPr/>
              </a:pPr>
              <a:t>23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0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62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876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E5020E-00F9-4AD8-AB58-403BA4668B41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94730-A3DA-47B2-884B-C0540F525B8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561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70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01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BE3C6-06B0-49CF-B649-070A35ED52B5}" type="datetime1">
              <a:rPr lang="en-US" smtClean="0"/>
              <a:pPr/>
              <a:t>11/18/2014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72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3C388E-4C85-4604-9E7A-2F00983438FF}" type="datetime1">
              <a:rPr lang="en-US" smtClean="0"/>
              <a:pPr/>
              <a:t>11/18/2014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59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96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43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70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94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9AF46-3E10-44FA-97E5-E8F482202D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07" y="0"/>
            <a:ext cx="1678193" cy="12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0" descr="FIH logo copy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8386" y="5939166"/>
            <a:ext cx="1028784" cy="83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-1" y="-1"/>
            <a:ext cx="7465807" cy="12731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0758" y="-10759"/>
            <a:ext cx="7465807" cy="1283942"/>
          </a:xfrm>
          <a:prstGeom prst="rect">
            <a:avLst/>
          </a:prstGeom>
          <a:solidFill>
            <a:srgbClr val="00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0352" y="1687136"/>
            <a:ext cx="7772400" cy="13624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5400" dirty="0" smtClean="0">
                <a:solidFill>
                  <a:srgbClr val="004273"/>
                </a:solidFill>
                <a:ea typeface="+mn-ea"/>
                <a:cs typeface="+mn-cs"/>
              </a:rPr>
              <a:t>Falkland Islands Holdings </a:t>
            </a:r>
            <a:r>
              <a:rPr lang="en-GB" sz="5400" b="1" dirty="0" smtClean="0">
                <a:ea typeface="+mn-ea"/>
                <a:cs typeface="+mn-cs"/>
              </a:rPr>
              <a:t/>
            </a:r>
            <a:br>
              <a:rPr lang="en-GB" sz="5400" b="1" dirty="0" smtClean="0">
                <a:ea typeface="+mn-ea"/>
                <a:cs typeface="+mn-cs"/>
              </a:rPr>
            </a:br>
            <a:endParaRPr lang="en-US" sz="5400" b="1" dirty="0" smtClean="0">
              <a:ea typeface="+mn-ea"/>
              <a:cs typeface="+mn-cs"/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idx="1"/>
          </p:nvPr>
        </p:nvSpPr>
        <p:spPr>
          <a:xfrm>
            <a:off x="530352" y="4440874"/>
            <a:ext cx="7772400" cy="1161286"/>
          </a:xfrm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ln w="635">
                  <a:noFill/>
                </a:ln>
                <a:solidFill>
                  <a:srgbClr val="00427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Interim Results 6 months ended  </a:t>
            </a:r>
          </a:p>
          <a:p>
            <a:pPr algn="ctr"/>
            <a:r>
              <a:rPr lang="en-GB" sz="3200" b="1" dirty="0" smtClean="0">
                <a:ln w="635">
                  <a:noFill/>
                </a:ln>
                <a:solidFill>
                  <a:srgbClr val="00427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30 September 2014 </a:t>
            </a:r>
            <a:endParaRPr lang="en-GB" sz="3200" b="1" dirty="0">
              <a:ln w="635">
                <a:noFill/>
              </a:ln>
              <a:solidFill>
                <a:srgbClr val="00427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endParaRPr lang="en-GB" sz="3200" b="1" i="1" dirty="0">
              <a:ln w="635">
                <a:noFill/>
              </a:ln>
              <a:solidFill>
                <a:srgbClr val="00427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F8104-7173-41DE-8029-AE2EC5DDA2F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08344" y="590309"/>
            <a:ext cx="5555848" cy="682906"/>
          </a:xfrm>
          <a:prstGeom prst="rect">
            <a:avLst/>
          </a:prstGeom>
          <a:solidFill>
            <a:srgbClr val="00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FIC : Investing in new warehousing 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271"/>
            <a:ext cx="4683580" cy="402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05" y="1979271"/>
            <a:ext cx="4490978" cy="402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28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425" y="1"/>
            <a:ext cx="7506313" cy="1399592"/>
          </a:xfrm>
        </p:spPr>
        <p:txBody>
          <a:bodyPr/>
          <a:lstStyle/>
          <a:p>
            <a:r>
              <a:rPr lang="en-GB" dirty="0" smtClean="0"/>
              <a:t>Falklands Oil Development Timeline : Revised View – November 2014</a:t>
            </a:r>
            <a:endParaRPr lang="en-GB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5" y="1574156"/>
            <a:ext cx="8545715" cy="458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76175" y="34725"/>
            <a:ext cx="8229600" cy="9050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4273"/>
                </a:solidFill>
                <a:latin typeface="+mn-lt"/>
                <a:ea typeface="+mn-ea"/>
                <a:cs typeface="+mn-cs"/>
              </a:rPr>
              <a:t>FIC Strategy Summary  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150471" y="1306287"/>
            <a:ext cx="8993529" cy="5609586"/>
          </a:xfrm>
        </p:spPr>
        <p:txBody>
          <a:bodyPr>
            <a:normAutofit fontScale="25000" lnSpcReduction="20000"/>
          </a:bodyPr>
          <a:lstStyle/>
          <a:p>
            <a:pPr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en-GB" sz="7200" b="1" kern="0" dirty="0">
                <a:solidFill>
                  <a:srgbClr val="004273"/>
                </a:solidFill>
              </a:rPr>
              <a:t>Falkland Islands economy buoyed by record squid catch and impending oil exploration in 2015</a:t>
            </a:r>
          </a:p>
          <a:p>
            <a:pPr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en-GB" sz="7200" b="1" kern="0" dirty="0" smtClean="0">
                <a:solidFill>
                  <a:srgbClr val="004273"/>
                </a:solidFill>
              </a:rPr>
              <a:t>Premier </a:t>
            </a:r>
            <a:r>
              <a:rPr lang="en-GB" sz="7200" b="1" kern="0" dirty="0">
                <a:solidFill>
                  <a:srgbClr val="004273"/>
                </a:solidFill>
              </a:rPr>
              <a:t>Oil have scaled back Sea Lion </a:t>
            </a:r>
            <a:r>
              <a:rPr lang="en-GB" sz="7200" b="1" kern="0" dirty="0" smtClean="0">
                <a:solidFill>
                  <a:srgbClr val="004273"/>
                </a:solidFill>
              </a:rPr>
              <a:t>– reduced capex required – more certain to progress : </a:t>
            </a:r>
            <a:endParaRPr lang="en-GB" sz="7200" b="1" kern="0" dirty="0">
              <a:solidFill>
                <a:srgbClr val="004273"/>
              </a:solidFill>
            </a:endParaRPr>
          </a:p>
          <a:p>
            <a:pPr lvl="1" indent="-3429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7200" b="1" kern="0" dirty="0">
                <a:solidFill>
                  <a:srgbClr val="004273"/>
                </a:solidFill>
              </a:rPr>
              <a:t>More affordable FPSO for phase 1 </a:t>
            </a:r>
            <a:r>
              <a:rPr lang="en-GB" sz="7200" b="1" kern="0" dirty="0" smtClean="0">
                <a:solidFill>
                  <a:srgbClr val="004273"/>
                </a:solidFill>
              </a:rPr>
              <a:t>( $2.0bn vs $5.2bn ) </a:t>
            </a:r>
            <a:endParaRPr lang="en-GB" sz="7200" b="1" kern="0" dirty="0">
              <a:solidFill>
                <a:srgbClr val="004273"/>
              </a:solidFill>
            </a:endParaRPr>
          </a:p>
          <a:p>
            <a:pPr lvl="1" indent="-3429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7200" b="1" kern="0" dirty="0">
                <a:solidFill>
                  <a:srgbClr val="004273"/>
                </a:solidFill>
              </a:rPr>
              <a:t>Farm in partner no longer required </a:t>
            </a:r>
            <a:r>
              <a:rPr lang="en-GB" sz="7200" b="1" kern="0" dirty="0" smtClean="0">
                <a:solidFill>
                  <a:srgbClr val="004273"/>
                </a:solidFill>
              </a:rPr>
              <a:t>– fundable by PMO and </a:t>
            </a:r>
            <a:r>
              <a:rPr lang="en-GB" sz="7200" b="1" kern="0" dirty="0" err="1" smtClean="0">
                <a:solidFill>
                  <a:srgbClr val="004273"/>
                </a:solidFill>
              </a:rPr>
              <a:t>Rockhopper</a:t>
            </a:r>
            <a:r>
              <a:rPr lang="en-GB" sz="7200" b="1" kern="0" dirty="0" smtClean="0">
                <a:solidFill>
                  <a:srgbClr val="004273"/>
                </a:solidFill>
              </a:rPr>
              <a:t> </a:t>
            </a:r>
            <a:endParaRPr lang="en-GB" sz="7200" b="1" kern="0" dirty="0">
              <a:solidFill>
                <a:srgbClr val="004273"/>
              </a:solidFill>
            </a:endParaRPr>
          </a:p>
          <a:p>
            <a:pPr lvl="1" indent="-3429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7200" b="1" kern="0" dirty="0">
                <a:solidFill>
                  <a:srgbClr val="004273"/>
                </a:solidFill>
              </a:rPr>
              <a:t>Project sanction expected H1 2016 ( post drilling ) </a:t>
            </a:r>
          </a:p>
          <a:p>
            <a:pPr lvl="1" indent="-3429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7200" b="1" kern="0" dirty="0">
                <a:solidFill>
                  <a:srgbClr val="004273"/>
                </a:solidFill>
              </a:rPr>
              <a:t>First Oil late 2019 – </a:t>
            </a:r>
            <a:r>
              <a:rPr lang="en-GB" sz="7200" b="1" kern="0" dirty="0" smtClean="0">
                <a:solidFill>
                  <a:srgbClr val="004273"/>
                </a:solidFill>
              </a:rPr>
              <a:t>2020</a:t>
            </a:r>
          </a:p>
          <a:p>
            <a:pPr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en-GB" sz="7200" b="1" kern="0" dirty="0" smtClean="0">
                <a:solidFill>
                  <a:srgbClr val="004273"/>
                </a:solidFill>
              </a:rPr>
              <a:t>Significant upside potential from 2015 exploration drilling programme </a:t>
            </a:r>
            <a:endParaRPr lang="en-GB" sz="7200" b="1" kern="0" dirty="0">
              <a:solidFill>
                <a:srgbClr val="004273"/>
              </a:solidFill>
            </a:endParaRPr>
          </a:p>
          <a:p>
            <a:pPr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en-GB" sz="7200" b="1" kern="0" dirty="0" smtClean="0">
                <a:solidFill>
                  <a:srgbClr val="004273"/>
                </a:solidFill>
              </a:rPr>
              <a:t>Boost to short term trading in 2015 – more onshore activity than in 2012 drilling programme</a:t>
            </a:r>
          </a:p>
          <a:p>
            <a:pPr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en-GB" sz="7200" b="1" kern="0" dirty="0" smtClean="0">
                <a:solidFill>
                  <a:srgbClr val="004273"/>
                </a:solidFill>
              </a:rPr>
              <a:t>Preparatory investment continuing to position existing FIC businesses and ready key sites for development </a:t>
            </a:r>
            <a:endParaRPr lang="en-GB" sz="7200" b="1" kern="0" dirty="0">
              <a:solidFill>
                <a:srgbClr val="004273"/>
              </a:solidFill>
            </a:endParaRPr>
          </a:p>
          <a:p>
            <a:pPr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en-GB" sz="7200" b="1" kern="0" dirty="0">
                <a:solidFill>
                  <a:srgbClr val="004273"/>
                </a:solidFill>
              </a:rPr>
              <a:t>FIC in a unique position with its platform of service businesses and freehold  land for development</a:t>
            </a:r>
          </a:p>
          <a:p>
            <a:pPr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70C0"/>
              </a:buClr>
              <a:defRPr/>
            </a:pPr>
            <a:endParaRPr lang="en-GB" b="1" kern="0" dirty="0">
              <a:solidFill>
                <a:srgbClr val="004273"/>
              </a:solidFill>
            </a:endParaRPr>
          </a:p>
          <a:p>
            <a:pPr lvl="8" indent="-3429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70C0"/>
              </a:buClr>
              <a:defRPr/>
            </a:pPr>
            <a:endParaRPr lang="en-GB" b="1" kern="0" dirty="0">
              <a:solidFill>
                <a:srgbClr val="004273"/>
              </a:solidFill>
            </a:endParaRPr>
          </a:p>
          <a:p>
            <a:pPr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70C0"/>
              </a:buClr>
              <a:defRPr/>
            </a:pPr>
            <a:endParaRPr lang="en-GB" b="1" kern="0" dirty="0">
              <a:solidFill>
                <a:srgbClr val="004273"/>
              </a:solidFill>
            </a:endParaRPr>
          </a:p>
          <a:p>
            <a:pPr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en-GB" sz="1600" b="1" dirty="0" smtClean="0">
                <a:solidFill>
                  <a:srgbClr val="004273"/>
                </a:solidFill>
              </a:rPr>
              <a:t>		</a:t>
            </a:r>
            <a:endParaRPr lang="en-GB" sz="1400" b="1" dirty="0" smtClean="0">
              <a:solidFill>
                <a:srgbClr val="004273"/>
              </a:solidFill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EDF75-13AA-4601-ADB0-18A15B8CC550}" type="slidenum">
              <a:rPr lang="en-GB" smtClean="0"/>
              <a:pPr>
                <a:defRPr/>
              </a:pPr>
              <a:t>12</a:t>
            </a:fld>
            <a:endParaRPr lang="en-GB" smtClean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247425" y="186613"/>
            <a:ext cx="7465807" cy="11196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FIC Summary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32195"/>
            <a:ext cx="7713233" cy="68747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Momart</a:t>
            </a:r>
            <a:r>
              <a:rPr lang="en-GB" dirty="0"/>
              <a:t> </a:t>
            </a:r>
            <a:r>
              <a:rPr lang="en-GB" dirty="0" smtClean="0"/>
              <a:t>-Return to more normal trading patterns 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12112"/>
            <a:ext cx="8264647" cy="43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0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 smtClean="0"/>
              <a:t>Momart </a:t>
            </a:r>
            <a:r>
              <a:rPr lang="en-GB" sz="2800" dirty="0" smtClean="0"/>
              <a:t>: </a:t>
            </a:r>
            <a:r>
              <a:rPr lang="en-GB" sz="2000" b="1" dirty="0" smtClean="0"/>
              <a:t>6 months ended 30 September 2014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17500" y="1296365"/>
            <a:ext cx="8839200" cy="5623548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defRPr/>
            </a:pPr>
            <a:endParaRPr lang="en-GB" sz="3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004273"/>
                </a:solidFill>
              </a:rPr>
              <a:t>Revenue and profits fell back to more normal levels  - as expected 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004273"/>
                </a:solidFill>
              </a:rPr>
              <a:t>Revenue down 9.4% to £7.47million ( 2013: £8.24m )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b="1" dirty="0" err="1" smtClean="0">
                <a:solidFill>
                  <a:srgbClr val="004273"/>
                </a:solidFill>
              </a:rPr>
              <a:t>PBTa</a:t>
            </a:r>
            <a:r>
              <a:rPr lang="en-GB" sz="1800" b="1" dirty="0" smtClean="0">
                <a:solidFill>
                  <a:srgbClr val="004273"/>
                </a:solidFill>
              </a:rPr>
              <a:t> lower at £0.41million (2013: £0.76m)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004273"/>
                </a:solidFill>
              </a:rPr>
              <a:t>Absence of large overseas contracts saw Exhibitions revenue fall by 15.9% to £4.01million ( 2013: £4.77m)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004273"/>
                </a:solidFill>
              </a:rPr>
              <a:t>Revenue from Gallery Services and Storage income  flat on prior year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004273"/>
                </a:solidFill>
              </a:rPr>
              <a:t>But plans for additional storage space being progressed in 2015 to address bottleneck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004273"/>
                </a:solidFill>
              </a:rPr>
              <a:t>Final roll out new ERP system complete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004273"/>
                </a:solidFill>
              </a:rPr>
              <a:t>Increased emphasis on sales and marketing – new web site, new Business Development Manager recruited.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004273"/>
                </a:solidFill>
              </a:rPr>
              <a:t>Notable </a:t>
            </a:r>
            <a:r>
              <a:rPr lang="en-GB" sz="1800" b="1" dirty="0">
                <a:solidFill>
                  <a:srgbClr val="004273"/>
                </a:solidFill>
              </a:rPr>
              <a:t>exhibitions  </a:t>
            </a:r>
            <a:r>
              <a:rPr lang="en-GB" sz="1800" b="1" dirty="0" smtClean="0">
                <a:solidFill>
                  <a:srgbClr val="004273"/>
                </a:solidFill>
              </a:rPr>
              <a:t>H1 : Italian Fashion and Constable at the V&amp;A : Anselm </a:t>
            </a:r>
            <a:r>
              <a:rPr lang="en-GB" sz="1800" b="1" dirty="0" err="1" smtClean="0">
                <a:solidFill>
                  <a:srgbClr val="004273"/>
                </a:solidFill>
              </a:rPr>
              <a:t>Keifer</a:t>
            </a:r>
            <a:r>
              <a:rPr lang="en-GB" sz="1800" b="1" dirty="0" smtClean="0">
                <a:solidFill>
                  <a:srgbClr val="004273"/>
                </a:solidFill>
              </a:rPr>
              <a:t> at </a:t>
            </a:r>
            <a:r>
              <a:rPr lang="en-GB" sz="1800" b="1" dirty="0">
                <a:solidFill>
                  <a:srgbClr val="004273"/>
                </a:solidFill>
              </a:rPr>
              <a:t>the Royal Academy </a:t>
            </a:r>
            <a:r>
              <a:rPr lang="en-GB" sz="1800" b="1" dirty="0" smtClean="0">
                <a:solidFill>
                  <a:srgbClr val="004273"/>
                </a:solidFill>
              </a:rPr>
              <a:t>: Matisse Cut Outs &amp; </a:t>
            </a:r>
            <a:r>
              <a:rPr lang="en-GB" sz="1800" b="1" dirty="0" err="1" smtClean="0">
                <a:solidFill>
                  <a:srgbClr val="004273"/>
                </a:solidFill>
              </a:rPr>
              <a:t>Kazimir</a:t>
            </a:r>
            <a:r>
              <a:rPr lang="en-GB" sz="1800" b="1" dirty="0" smtClean="0">
                <a:solidFill>
                  <a:srgbClr val="004273"/>
                </a:solidFill>
              </a:rPr>
              <a:t> Malevich at Tate Modern, The Viking World  at the British Museum  </a:t>
            </a:r>
            <a:endParaRPr lang="en-GB" sz="1800" b="1" dirty="0">
              <a:solidFill>
                <a:srgbClr val="004273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GB" sz="1600" b="1" dirty="0" smtClean="0">
              <a:solidFill>
                <a:srgbClr val="00427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8538" y="6672263"/>
            <a:ext cx="485775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0AF053-2428-4FCB-B9E5-BDB840B70B1B}" type="slidenum">
              <a:rPr lang="en-GB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47425" y="158620"/>
            <a:ext cx="7465807" cy="1231641"/>
          </a:xfrm>
        </p:spPr>
        <p:txBody>
          <a:bodyPr>
            <a:normAutofit/>
          </a:bodyPr>
          <a:lstStyle/>
          <a:p>
            <a:r>
              <a:rPr lang="en-GB" sz="2400" b="1" dirty="0"/>
              <a:t>Portsmouth Harbour Ferry Company (PHFC) 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C6724-D5DF-4120-9196-E9C0E6EF071C}" type="slidenum">
              <a:rPr lang="en-GB" smtClean="0"/>
              <a:pPr>
                <a:defRPr/>
              </a:pPr>
              <a:t>15</a:t>
            </a:fld>
            <a:endParaRPr lang="en-GB" smtClean="0"/>
          </a:p>
        </p:txBody>
      </p:sp>
      <p:pic>
        <p:nvPicPr>
          <p:cNvPr id="7" name="Picture 7" descr="C:\Users\John\AppData\Local\Microsoft\Windows\Temporary Internet Files\Content.Outlook\BLL49ZT2\DSC_589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863" y="3613638"/>
            <a:ext cx="4313672" cy="286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1317422"/>
            <a:ext cx="4300865" cy="302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0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4273"/>
                </a:solidFill>
              </a:rPr>
              <a:t>P</a:t>
            </a:r>
            <a:endParaRPr lang="en-GB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38125" y="1287624"/>
            <a:ext cx="8866188" cy="557037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75000"/>
              </a:spcBef>
            </a:pPr>
            <a:r>
              <a:rPr lang="en-GB" sz="2000" b="1" dirty="0">
                <a:solidFill>
                  <a:srgbClr val="004273"/>
                </a:solidFill>
              </a:rPr>
              <a:t>Ferry revenues ahead by </a:t>
            </a:r>
            <a:r>
              <a:rPr lang="en-GB" sz="2000" b="1" dirty="0" smtClean="0">
                <a:solidFill>
                  <a:srgbClr val="004273"/>
                </a:solidFill>
              </a:rPr>
              <a:t>2.6% </a:t>
            </a:r>
            <a:r>
              <a:rPr lang="en-GB" sz="2000" b="1" dirty="0">
                <a:solidFill>
                  <a:srgbClr val="004273"/>
                </a:solidFill>
              </a:rPr>
              <a:t>at £</a:t>
            </a:r>
            <a:r>
              <a:rPr lang="en-GB" sz="2000" b="1" dirty="0" smtClean="0">
                <a:solidFill>
                  <a:srgbClr val="004273"/>
                </a:solidFill>
              </a:rPr>
              <a:t>2.29million  ( 2013: £2.24million) </a:t>
            </a:r>
            <a:endParaRPr lang="en-GB" sz="2000" b="1" dirty="0">
              <a:solidFill>
                <a:srgbClr val="004273"/>
              </a:solidFill>
            </a:endParaRPr>
          </a:p>
          <a:p>
            <a:pPr>
              <a:spcBef>
                <a:spcPct val="75000"/>
              </a:spcBef>
            </a:pPr>
            <a:r>
              <a:rPr lang="en-GB" sz="2100" b="1" dirty="0">
                <a:solidFill>
                  <a:srgbClr val="004273"/>
                </a:solidFill>
              </a:rPr>
              <a:t>Fare rises of </a:t>
            </a:r>
            <a:r>
              <a:rPr lang="en-GB" sz="2100" b="1" dirty="0" smtClean="0">
                <a:solidFill>
                  <a:srgbClr val="004273"/>
                </a:solidFill>
              </a:rPr>
              <a:t>5-6% </a:t>
            </a:r>
            <a:r>
              <a:rPr lang="en-GB" sz="2100" b="1" dirty="0">
                <a:solidFill>
                  <a:srgbClr val="004273"/>
                </a:solidFill>
              </a:rPr>
              <a:t>in June </a:t>
            </a:r>
            <a:r>
              <a:rPr lang="en-GB" sz="2100" b="1" dirty="0" smtClean="0">
                <a:solidFill>
                  <a:srgbClr val="004273"/>
                </a:solidFill>
              </a:rPr>
              <a:t>2014  </a:t>
            </a:r>
            <a:endParaRPr lang="en-GB" sz="2100" b="1" dirty="0">
              <a:solidFill>
                <a:srgbClr val="004273"/>
              </a:solidFill>
            </a:endParaRPr>
          </a:p>
          <a:p>
            <a:pPr lvl="1">
              <a:spcBef>
                <a:spcPct val="75000"/>
              </a:spcBef>
              <a:buFont typeface="Trebuchet MS" pitchFamily="34" charset="0"/>
              <a:buChar char="—"/>
            </a:pPr>
            <a:r>
              <a:rPr lang="en-GB" sz="1600" b="1" dirty="0" smtClean="0">
                <a:solidFill>
                  <a:srgbClr val="004273"/>
                </a:solidFill>
              </a:rPr>
              <a:t>Adult Return fares  £3.10 (£2.90) , 10 Trip Ticket  £14.50 ( £13.50)  </a:t>
            </a:r>
          </a:p>
          <a:p>
            <a:pPr lvl="1">
              <a:spcBef>
                <a:spcPct val="75000"/>
              </a:spcBef>
              <a:buFont typeface="Trebuchet MS" pitchFamily="34" charset="0"/>
              <a:buChar char="—"/>
            </a:pPr>
            <a:r>
              <a:rPr lang="en-GB" sz="1600" b="1" dirty="0">
                <a:solidFill>
                  <a:srgbClr val="004273"/>
                </a:solidFill>
              </a:rPr>
              <a:t>Child / OAP </a:t>
            </a:r>
            <a:r>
              <a:rPr lang="en-GB" sz="1600" b="1" dirty="0" smtClean="0">
                <a:solidFill>
                  <a:srgbClr val="004273"/>
                </a:solidFill>
              </a:rPr>
              <a:t>increased to £2.10 ( £1.90)   </a:t>
            </a:r>
          </a:p>
          <a:p>
            <a:pPr>
              <a:spcBef>
                <a:spcPct val="75000"/>
              </a:spcBef>
            </a:pPr>
            <a:r>
              <a:rPr lang="en-GB" sz="2000" b="1" dirty="0" smtClean="0">
                <a:solidFill>
                  <a:srgbClr val="004273"/>
                </a:solidFill>
              </a:rPr>
              <a:t>Passenger numbers fell by 2.0% vs H1 2013 </a:t>
            </a:r>
          </a:p>
          <a:p>
            <a:pPr lvl="1">
              <a:spcBef>
                <a:spcPct val="75000"/>
              </a:spcBef>
            </a:pPr>
            <a:r>
              <a:rPr lang="en-GB" sz="1600" b="1" dirty="0" smtClean="0">
                <a:solidFill>
                  <a:srgbClr val="004273"/>
                </a:solidFill>
              </a:rPr>
              <a:t>Q1 numbers showed welcome growth </a:t>
            </a:r>
          </a:p>
          <a:p>
            <a:pPr lvl="1">
              <a:spcBef>
                <a:spcPct val="75000"/>
              </a:spcBef>
            </a:pPr>
            <a:r>
              <a:rPr lang="en-GB" sz="1600" b="1" dirty="0" smtClean="0">
                <a:solidFill>
                  <a:srgbClr val="004273"/>
                </a:solidFill>
              </a:rPr>
              <a:t>Q2 summer holiday traffic affected by heavily subsidised Park &amp; Ride scheme in Portsmouth </a:t>
            </a:r>
          </a:p>
          <a:p>
            <a:pPr>
              <a:spcBef>
                <a:spcPct val="75000"/>
              </a:spcBef>
            </a:pPr>
            <a:r>
              <a:rPr lang="en-GB" sz="2400" b="1" dirty="0" err="1" smtClean="0">
                <a:solidFill>
                  <a:srgbClr val="004273"/>
                </a:solidFill>
              </a:rPr>
              <a:t>PBTa</a:t>
            </a:r>
            <a:r>
              <a:rPr lang="en-GB" sz="2400" b="1" dirty="0" smtClean="0">
                <a:solidFill>
                  <a:srgbClr val="004273"/>
                </a:solidFill>
              </a:rPr>
              <a:t>   </a:t>
            </a:r>
            <a:r>
              <a:rPr lang="en-GB" sz="2400" b="1" dirty="0">
                <a:solidFill>
                  <a:srgbClr val="004273"/>
                </a:solidFill>
              </a:rPr>
              <a:t>( after overhead allocation ) </a:t>
            </a:r>
            <a:r>
              <a:rPr lang="en-GB" sz="2400" b="1" dirty="0" smtClean="0">
                <a:solidFill>
                  <a:srgbClr val="004273"/>
                </a:solidFill>
              </a:rPr>
              <a:t>ahead by 12% at £0.35million in H1 </a:t>
            </a:r>
            <a:endParaRPr lang="en-GB" sz="2400" b="1" dirty="0">
              <a:solidFill>
                <a:srgbClr val="004273"/>
              </a:solidFill>
            </a:endParaRPr>
          </a:p>
          <a:p>
            <a:pPr>
              <a:lnSpc>
                <a:spcPct val="125000"/>
              </a:lnSpc>
              <a:spcBef>
                <a:spcPct val="75000"/>
              </a:spcBef>
            </a:pPr>
            <a:r>
              <a:rPr lang="en-GB" sz="2100" b="1" dirty="0">
                <a:solidFill>
                  <a:srgbClr val="004273"/>
                </a:solidFill>
              </a:rPr>
              <a:t>New vessel </a:t>
            </a:r>
            <a:r>
              <a:rPr lang="en-GB" sz="2100" b="1" dirty="0" smtClean="0">
                <a:solidFill>
                  <a:srgbClr val="004273"/>
                </a:solidFill>
              </a:rPr>
              <a:t> Harbour Spirit almost complete – shipment to UK after sea trials in Jan 2015 </a:t>
            </a:r>
          </a:p>
          <a:p>
            <a:pPr>
              <a:lnSpc>
                <a:spcPct val="125000"/>
              </a:lnSpc>
              <a:spcBef>
                <a:spcPct val="75000"/>
              </a:spcBef>
            </a:pPr>
            <a:r>
              <a:rPr lang="en-GB" sz="2100" b="1" dirty="0" smtClean="0">
                <a:solidFill>
                  <a:srgbClr val="004273"/>
                </a:solidFill>
              </a:rPr>
              <a:t>10 year boat loan to  be drawn down to finance 70% of £3.2m cost </a:t>
            </a:r>
          </a:p>
          <a:p>
            <a:pPr>
              <a:lnSpc>
                <a:spcPct val="125000"/>
              </a:lnSpc>
              <a:spcBef>
                <a:spcPct val="75000"/>
              </a:spcBef>
            </a:pPr>
            <a:r>
              <a:rPr lang="en-GB" sz="2100" b="1" dirty="0" smtClean="0">
                <a:solidFill>
                  <a:srgbClr val="004273"/>
                </a:solidFill>
              </a:rPr>
              <a:t>New promotional fares and Solent e ticketing  ( Oyster)  set to underpin volumes </a:t>
            </a:r>
            <a:endParaRPr lang="en-GB" sz="2100" b="1" dirty="0">
              <a:solidFill>
                <a:srgbClr val="004273"/>
              </a:solidFill>
            </a:endParaRPr>
          </a:p>
          <a:p>
            <a:pPr>
              <a:lnSpc>
                <a:spcPct val="125000"/>
              </a:lnSpc>
              <a:spcBef>
                <a:spcPct val="75000"/>
              </a:spcBef>
            </a:pPr>
            <a:r>
              <a:rPr lang="en-GB" sz="2100" b="1" dirty="0" smtClean="0">
                <a:solidFill>
                  <a:srgbClr val="004273"/>
                </a:solidFill>
              </a:rPr>
              <a:t>Positive </a:t>
            </a:r>
            <a:r>
              <a:rPr lang="en-GB" sz="2100" b="1" dirty="0">
                <a:solidFill>
                  <a:srgbClr val="004273"/>
                </a:solidFill>
              </a:rPr>
              <a:t>medium term outlook for Portsmouth </a:t>
            </a:r>
            <a:r>
              <a:rPr lang="en-GB" sz="2100" b="1" dirty="0" smtClean="0">
                <a:solidFill>
                  <a:srgbClr val="004273"/>
                </a:solidFill>
              </a:rPr>
              <a:t>Naval Base</a:t>
            </a:r>
            <a:endParaRPr lang="en-GB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8538" y="6451600"/>
            <a:ext cx="485775" cy="247650"/>
          </a:xfrm>
          <a:prstGeom prst="rect">
            <a:avLst/>
          </a:prstGeom>
          <a:noFill/>
        </p:spPr>
        <p:txBody>
          <a:bodyPr/>
          <a:lstStyle/>
          <a:p>
            <a:fld id="{54FA12F3-D3ED-4F39-A3AC-0DAD64867545}" type="slidenum">
              <a:rPr lang="en-GB" smtClean="0">
                <a:latin typeface="Trebuchet MS" pitchFamily="34" charset="0"/>
                <a:cs typeface="Arial" pitchFamily="34" charset="0"/>
              </a:rPr>
              <a:pPr/>
              <a:t>16</a:t>
            </a:fld>
            <a:endParaRPr lang="en-GB" smtClean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32195"/>
            <a:ext cx="7713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PHFC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: 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 months ended 30 September 2014 </a:t>
            </a:r>
            <a:endParaRPr lang="en-GB" sz="24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71788" y="5948363"/>
            <a:ext cx="42862" cy="46037"/>
          </a:xfrm>
          <a:prstGeom prst="ellipse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9702" name="Rectangle 3"/>
          <p:cNvSpPr txBox="1">
            <a:spLocks noChangeArrowheads="1"/>
          </p:cNvSpPr>
          <p:nvPr/>
        </p:nvSpPr>
        <p:spPr bwMode="auto">
          <a:xfrm>
            <a:off x="275300" y="634938"/>
            <a:ext cx="741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rgbClr val="004273"/>
                </a:solidFill>
                <a:latin typeface="+mn-lt"/>
                <a:cs typeface="+mn-cs"/>
              </a:rPr>
              <a:t>FO </a:t>
            </a:r>
            <a:endParaRPr lang="en-US" sz="2400" b="1" dirty="0">
              <a:solidFill>
                <a:srgbClr val="004273"/>
              </a:solidFill>
              <a:latin typeface="+mn-lt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9FAE3-66C4-4E23-8960-3E90D0F014D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FOGL </a:t>
            </a:r>
            <a:r>
              <a:rPr lang="en-US" dirty="0" err="1" smtClean="0"/>
              <a:t>Licences</a:t>
            </a:r>
            <a:r>
              <a:rPr lang="en-US" dirty="0" smtClean="0"/>
              <a:t>: Location Map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6" y="1307940"/>
            <a:ext cx="7009902" cy="520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5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4325" y="5795963"/>
            <a:ext cx="42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871788" y="5948363"/>
            <a:ext cx="42862" cy="46037"/>
          </a:xfrm>
          <a:prstGeom prst="ellipse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771775" y="5984875"/>
            <a:ext cx="557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>
                <a:latin typeface="Calibri" pitchFamily="34" charset="0"/>
              </a:rPr>
              <a:t>Stebbing</a:t>
            </a:r>
          </a:p>
        </p:txBody>
      </p:sp>
      <p:sp>
        <p:nvSpPr>
          <p:cNvPr id="29702" name="Rectangle 3"/>
          <p:cNvSpPr txBox="1">
            <a:spLocks noChangeArrowheads="1"/>
          </p:cNvSpPr>
          <p:nvPr/>
        </p:nvSpPr>
        <p:spPr bwMode="auto">
          <a:xfrm>
            <a:off x="275300" y="634938"/>
            <a:ext cx="741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rgbClr val="004273"/>
                </a:solidFill>
                <a:latin typeface="+mn-lt"/>
                <a:cs typeface="+mn-cs"/>
              </a:rPr>
              <a:t>FO </a:t>
            </a:r>
            <a:endParaRPr lang="en-US" sz="2400" b="1" dirty="0">
              <a:solidFill>
                <a:srgbClr val="004273"/>
              </a:solidFill>
              <a:latin typeface="+mn-lt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9FAE3-66C4-4E23-8960-3E90D0F014D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FOGL : 2015 Drilling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1" y="1533604"/>
            <a:ext cx="8688331" cy="497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38138"/>
            <a:ext cx="8434388" cy="606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4000" b="1" smtClean="0"/>
              <a:t/>
            </a:r>
            <a:br>
              <a:rPr lang="en-GB" altLang="en-US" sz="4000" b="1" smtClean="0"/>
            </a:br>
            <a:r>
              <a:rPr lang="en-GB" altLang="en-US" sz="4000" b="1" smtClean="0"/>
              <a:t/>
            </a:r>
            <a:br>
              <a:rPr lang="en-GB" altLang="en-US" sz="4000" b="1" smtClean="0"/>
            </a:br>
            <a:r>
              <a:rPr lang="en-GB" altLang="en-US" sz="4000" b="1" smtClean="0"/>
              <a:t/>
            </a:r>
            <a:br>
              <a:rPr lang="en-GB" altLang="en-US" sz="4000" b="1" smtClean="0"/>
            </a:br>
            <a:r>
              <a:rPr lang="en-GB" altLang="en-US" sz="4000" b="1" smtClean="0"/>
              <a:t/>
            </a:r>
            <a:br>
              <a:rPr lang="en-GB" altLang="en-US" sz="4000" b="1" smtClean="0"/>
            </a:br>
            <a:r>
              <a:rPr lang="en-GB" altLang="en-US" sz="4000" b="1" smtClean="0"/>
              <a:t/>
            </a:r>
            <a:br>
              <a:rPr lang="en-GB" altLang="en-US" sz="4000" b="1" smtClean="0"/>
            </a:br>
            <a:r>
              <a:rPr lang="en-GB" altLang="en-US" sz="4000" b="1" smtClean="0"/>
              <a:t/>
            </a:r>
            <a:br>
              <a:rPr lang="en-GB" altLang="en-US" sz="4000" b="1" smtClean="0"/>
            </a:br>
            <a:r>
              <a:rPr lang="en-GB" altLang="en-US" sz="4000" b="1" smtClean="0"/>
              <a:t/>
            </a:r>
            <a:br>
              <a:rPr lang="en-GB" altLang="en-US" sz="4000" b="1" smtClean="0"/>
            </a:br>
            <a:r>
              <a:rPr lang="en-GB" altLang="en-US" sz="4000" b="1" smtClean="0"/>
              <a:t/>
            </a:r>
            <a:br>
              <a:rPr lang="en-GB" altLang="en-US" sz="4000" b="1" smtClean="0"/>
            </a:br>
            <a:r>
              <a:rPr lang="en-GB" altLang="en-US" sz="4000" b="1" smtClean="0"/>
              <a:t/>
            </a:r>
            <a:br>
              <a:rPr lang="en-GB" altLang="en-US" sz="4000" b="1" smtClean="0"/>
            </a:br>
            <a:r>
              <a:rPr lang="en-GB" altLang="en-US" sz="4000" b="1" smtClean="0"/>
              <a:t/>
            </a:r>
            <a:br>
              <a:rPr lang="en-GB" altLang="en-US" sz="4000" b="1" smtClean="0"/>
            </a:br>
            <a:r>
              <a:rPr lang="en-GB" altLang="en-US" sz="4000" b="1" smtClean="0"/>
              <a:t/>
            </a:r>
            <a:br>
              <a:rPr lang="en-GB" altLang="en-US" sz="4000" b="1" smtClean="0"/>
            </a:br>
            <a:r>
              <a:rPr lang="en-GB" altLang="en-US" sz="4000" b="1" smtClean="0"/>
              <a:t/>
            </a:r>
            <a:br>
              <a:rPr lang="en-GB" altLang="en-US" sz="4000" b="1" smtClean="0"/>
            </a:br>
            <a:endParaRPr lang="en-GB" altLang="en-US" sz="2400" b="1" smtClean="0">
              <a:solidFill>
                <a:srgbClr val="004273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-65088" y="1273175"/>
            <a:ext cx="9209088" cy="5645150"/>
          </a:xfrm>
        </p:spPr>
        <p:txBody>
          <a:bodyPr/>
          <a:lstStyle/>
          <a:p>
            <a:pPr marL="515938" eaLnBrk="1" hangingPunct="1">
              <a:lnSpc>
                <a:spcPct val="250000"/>
              </a:lnSpc>
              <a:spcBef>
                <a:spcPct val="0"/>
              </a:spcBef>
              <a:buClr>
                <a:srgbClr val="0070C0"/>
              </a:buClr>
            </a:pPr>
            <a:r>
              <a:rPr lang="en-GB" altLang="en-US" sz="1900" b="1" dirty="0" smtClean="0">
                <a:solidFill>
                  <a:srgbClr val="004273"/>
                </a:solidFill>
              </a:rPr>
              <a:t>FKL  retains 12.8m FOGL shares (2.4%) – 1 FOGL share for each FKL share in issue</a:t>
            </a:r>
          </a:p>
          <a:p>
            <a:pPr marL="915988" lvl="1" indent="-342900" eaLnBrk="1" hangingPunct="1">
              <a:lnSpc>
                <a:spcPct val="170000"/>
              </a:lnSpc>
              <a:spcBef>
                <a:spcPct val="0"/>
              </a:spcBef>
              <a:buClr>
                <a:srgbClr val="0070C0"/>
              </a:buClr>
            </a:pPr>
            <a:r>
              <a:rPr lang="en-GB" altLang="en-US" sz="1600" b="1" dirty="0" smtClean="0">
                <a:solidFill>
                  <a:srgbClr val="004273"/>
                </a:solidFill>
              </a:rPr>
              <a:t>Book cost  20p per share</a:t>
            </a:r>
          </a:p>
          <a:p>
            <a:pPr marL="915988" lvl="1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</a:pPr>
            <a:r>
              <a:rPr lang="en-GB" altLang="en-US" sz="1600" b="1" dirty="0" smtClean="0">
                <a:solidFill>
                  <a:srgbClr val="004273"/>
                </a:solidFill>
              </a:rPr>
              <a:t>Partners : Noble Energy ( Mkt cap c $20bn)  Edison International (Mkt cap EDF c $42bn ) </a:t>
            </a:r>
          </a:p>
          <a:p>
            <a:pPr marL="515938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</a:pPr>
            <a:r>
              <a:rPr lang="en-GB" altLang="en-US" sz="1600" b="1" dirty="0" smtClean="0">
                <a:solidFill>
                  <a:srgbClr val="004273"/>
                </a:solidFill>
              </a:rPr>
              <a:t>FOGL has licences interests in North , East and South Basins including  Sea Lion </a:t>
            </a:r>
          </a:p>
          <a:p>
            <a:pPr marL="515938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</a:pPr>
            <a:endParaRPr lang="en-GB" altLang="en-US" sz="1600" b="1" dirty="0" smtClean="0">
              <a:solidFill>
                <a:srgbClr val="004273"/>
              </a:solidFill>
            </a:endParaRPr>
          </a:p>
          <a:p>
            <a:pPr marL="515938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</a:pPr>
            <a:endParaRPr lang="en-GB" altLang="en-US" sz="1600" b="1" dirty="0" smtClean="0">
              <a:solidFill>
                <a:srgbClr val="004273"/>
              </a:solidFill>
            </a:endParaRPr>
          </a:p>
          <a:p>
            <a:pPr marL="515938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</a:pPr>
            <a:endParaRPr lang="en-GB" altLang="en-US" sz="1600" b="1" dirty="0" smtClean="0">
              <a:solidFill>
                <a:srgbClr val="004273"/>
              </a:solidFill>
            </a:endParaRPr>
          </a:p>
          <a:p>
            <a:pPr marL="515938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</a:pPr>
            <a:r>
              <a:rPr lang="en-GB" altLang="en-US" sz="1900" b="1" dirty="0">
                <a:solidFill>
                  <a:srgbClr val="004273"/>
                </a:solidFill>
              </a:rPr>
              <a:t>3D seismic programme ( 12,000sq km ) has helped identify  target prospects  </a:t>
            </a:r>
          </a:p>
          <a:p>
            <a:pPr marL="515938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</a:pPr>
            <a:r>
              <a:rPr lang="en-GB" altLang="en-US" sz="1900" b="1" dirty="0" smtClean="0">
                <a:solidFill>
                  <a:srgbClr val="004273"/>
                </a:solidFill>
              </a:rPr>
              <a:t>6 well drilling programme due to start March 2015  </a:t>
            </a:r>
          </a:p>
          <a:p>
            <a:pPr marL="915988" lvl="1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</a:pPr>
            <a:r>
              <a:rPr lang="en-GB" altLang="en-US" sz="1600" b="1" dirty="0" smtClean="0">
                <a:solidFill>
                  <a:srgbClr val="004273"/>
                </a:solidFill>
              </a:rPr>
              <a:t> 2 wells in the South and 4 in the North Falklands Basin</a:t>
            </a:r>
          </a:p>
          <a:p>
            <a:pPr marL="915988" lvl="1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</a:pPr>
            <a:r>
              <a:rPr lang="en-GB" altLang="en-US" sz="1600" b="1" dirty="0" smtClean="0">
                <a:solidFill>
                  <a:srgbClr val="004273"/>
                </a:solidFill>
              </a:rPr>
              <a:t>High impact targets with &gt; 1 </a:t>
            </a:r>
            <a:r>
              <a:rPr lang="en-GB" altLang="en-US" sz="1600" b="1" dirty="0" err="1" smtClean="0">
                <a:solidFill>
                  <a:srgbClr val="004273"/>
                </a:solidFill>
              </a:rPr>
              <a:t>bn</a:t>
            </a:r>
            <a:r>
              <a:rPr lang="en-GB" altLang="en-US" sz="1600" b="1" dirty="0" smtClean="0">
                <a:solidFill>
                  <a:srgbClr val="004273"/>
                </a:solidFill>
              </a:rPr>
              <a:t> </a:t>
            </a:r>
            <a:r>
              <a:rPr lang="en-GB" altLang="en-US" sz="1600" b="1" dirty="0" err="1" smtClean="0">
                <a:solidFill>
                  <a:srgbClr val="004273"/>
                </a:solidFill>
              </a:rPr>
              <a:t>bbls</a:t>
            </a:r>
            <a:r>
              <a:rPr lang="en-GB" altLang="en-US" sz="1600" b="1" dirty="0" smtClean="0">
                <a:solidFill>
                  <a:srgbClr val="004273"/>
                </a:solidFill>
              </a:rPr>
              <a:t> of gross prospects </a:t>
            </a:r>
            <a:r>
              <a:rPr lang="en-GB" altLang="en-US" sz="1900" b="1" dirty="0" smtClean="0">
                <a:solidFill>
                  <a:srgbClr val="004273"/>
                </a:solidFill>
              </a:rPr>
              <a:t>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0BA696-0BDF-4E83-9F28-9B5C1CCE3E04}" type="slidenum">
              <a:rPr lang="en-GB" altLang="en-US" sz="1200" smtClean="0">
                <a:solidFill>
                  <a:srgbClr val="898989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2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sp>
        <p:nvSpPr>
          <p:cNvPr id="33797" name="Title Placeholder 1"/>
          <p:cNvSpPr txBox="1">
            <a:spLocks/>
          </p:cNvSpPr>
          <p:nvPr/>
        </p:nvSpPr>
        <p:spPr bwMode="auto">
          <a:xfrm>
            <a:off x="179388" y="161925"/>
            <a:ext cx="746601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Falkland Oil and Gas (FOGL)</a:t>
            </a:r>
            <a:endParaRPr lang="en-GB" altLang="en-US">
              <a:solidFill>
                <a:schemeClr val="bg1"/>
              </a:solidFill>
            </a:endParaRPr>
          </a:p>
        </p:txBody>
      </p:sp>
      <p:pic>
        <p:nvPicPr>
          <p:cNvPr id="33798" name="Objec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3186113"/>
            <a:ext cx="65373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1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05118" y="1400538"/>
            <a:ext cx="8512971" cy="5079678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SzPct val="80000"/>
              <a:buNone/>
            </a:pPr>
            <a:endParaRPr lang="en-GB" sz="2400" b="1" u="sng" dirty="0" smtClean="0">
              <a:solidFill>
                <a:srgbClr val="004273"/>
              </a:solidFill>
            </a:endParaRPr>
          </a:p>
          <a:p>
            <a:pPr marL="0" indent="0">
              <a:buClr>
                <a:srgbClr val="0070C0"/>
              </a:buClr>
              <a:buSzPct val="80000"/>
              <a:buNone/>
            </a:pPr>
            <a:r>
              <a:rPr lang="en-GB" sz="2400" b="1" u="sng" dirty="0" smtClean="0">
                <a:solidFill>
                  <a:srgbClr val="004273"/>
                </a:solidFill>
              </a:rPr>
              <a:t>FIC</a:t>
            </a:r>
            <a:r>
              <a:rPr lang="en-GB" sz="2400" b="1" dirty="0" smtClean="0">
                <a:solidFill>
                  <a:srgbClr val="004273"/>
                </a:solidFill>
              </a:rPr>
              <a:t>: Stronger Trading –  Profits +£0.24m to £0.54m -Preparation for 2015 drilling campaign &amp; record squid catch. </a:t>
            </a:r>
          </a:p>
          <a:p>
            <a:pPr marL="0" indent="0">
              <a:spcBef>
                <a:spcPts val="0"/>
              </a:spcBef>
              <a:buClr>
                <a:srgbClr val="0070C0"/>
              </a:buClr>
              <a:buSzPct val="80000"/>
              <a:buNone/>
            </a:pPr>
            <a:endParaRPr lang="en-GB" sz="2400" b="1" dirty="0" smtClean="0">
              <a:solidFill>
                <a:srgbClr val="004273"/>
              </a:solidFill>
            </a:endParaRPr>
          </a:p>
          <a:p>
            <a:pPr marL="0" indent="0">
              <a:buClr>
                <a:srgbClr val="0070C0"/>
              </a:buClr>
              <a:buSzPct val="80000"/>
              <a:buNone/>
            </a:pPr>
            <a:r>
              <a:rPr lang="en-GB" sz="2400" b="1" u="sng" dirty="0" err="1" smtClean="0">
                <a:solidFill>
                  <a:srgbClr val="004273"/>
                </a:solidFill>
              </a:rPr>
              <a:t>Momart</a:t>
            </a:r>
            <a:r>
              <a:rPr lang="en-GB" sz="2400" b="1" dirty="0" smtClean="0">
                <a:solidFill>
                  <a:srgbClr val="004273"/>
                </a:solidFill>
              </a:rPr>
              <a:t>: Revenues and profits lower as expected – Contribution  £0.34m down from record levels seen in 2013-14 at £0.41m. </a:t>
            </a:r>
          </a:p>
          <a:p>
            <a:pPr marL="0" indent="0">
              <a:buClr>
                <a:srgbClr val="0070C0"/>
              </a:buClr>
              <a:buSzPct val="80000"/>
              <a:buNone/>
            </a:pPr>
            <a:endParaRPr lang="en-GB" sz="2400" b="1" dirty="0" smtClean="0">
              <a:solidFill>
                <a:srgbClr val="004273"/>
              </a:solidFill>
            </a:endParaRPr>
          </a:p>
          <a:p>
            <a:pPr marL="0" indent="0">
              <a:buClr>
                <a:srgbClr val="0070C0"/>
              </a:buClr>
              <a:buSzPct val="80000"/>
              <a:buNone/>
            </a:pPr>
            <a:r>
              <a:rPr lang="en-GB" sz="2400" b="1" u="sng" dirty="0" smtClean="0">
                <a:solidFill>
                  <a:srgbClr val="004273"/>
                </a:solidFill>
              </a:rPr>
              <a:t>PHFC</a:t>
            </a:r>
            <a:r>
              <a:rPr lang="en-GB" sz="2400" b="1" dirty="0" smtClean="0">
                <a:solidFill>
                  <a:srgbClr val="004273"/>
                </a:solidFill>
              </a:rPr>
              <a:t>:  Revenues ahead by 2.6%. PBT + 12% at £0.35m.</a:t>
            </a:r>
          </a:p>
          <a:p>
            <a:pPr marL="0" indent="0">
              <a:buClr>
                <a:srgbClr val="0070C0"/>
              </a:buClr>
              <a:buSzPct val="80000"/>
              <a:buNone/>
            </a:pPr>
            <a:endParaRPr lang="en-GB" sz="2400" b="1" dirty="0" smtClean="0">
              <a:solidFill>
                <a:srgbClr val="004273"/>
              </a:solidFill>
            </a:endParaRPr>
          </a:p>
          <a:p>
            <a:pPr marL="0" indent="0">
              <a:buClr>
                <a:srgbClr val="0070C0"/>
              </a:buClr>
              <a:buSzPct val="80000"/>
              <a:buNone/>
            </a:pPr>
            <a:r>
              <a:rPr lang="en-GB" sz="2400" b="1" u="sng" dirty="0" smtClean="0">
                <a:solidFill>
                  <a:srgbClr val="004273"/>
                </a:solidFill>
              </a:rPr>
              <a:t>Group</a:t>
            </a:r>
            <a:r>
              <a:rPr lang="en-GB" sz="2400" b="1" dirty="0" smtClean="0">
                <a:solidFill>
                  <a:srgbClr val="004273"/>
                </a:solidFill>
              </a:rPr>
              <a:t> : Profits down £0.07m ( -4.9% ) to £1.3m -  in line with expectations.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DC9BF-54F2-4820-82AD-DE4226DA995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-1" y="131288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FKL Interim Results – Sept 2014 - Overview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50813"/>
            <a:ext cx="822960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rgbClr val="004273"/>
                </a:solidFill>
                <a:latin typeface="+mn-lt"/>
                <a:ea typeface="+mn-ea"/>
                <a:cs typeface="+mn-cs"/>
              </a:rPr>
              <a:t>FKL: Strategy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3650"/>
            <a:ext cx="9104313" cy="5029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ct val="10000"/>
              </a:spcBef>
              <a:spcAft>
                <a:spcPts val="0"/>
              </a:spcAft>
              <a:buClr>
                <a:srgbClr val="4353C9"/>
              </a:buClr>
              <a:buFont typeface="Arial" pitchFamily="34" charset="0"/>
              <a:buChar char="•"/>
              <a:defRPr/>
            </a:pPr>
            <a:endParaRPr lang="en-GB" sz="1600" b="1" dirty="0" smtClean="0">
              <a:solidFill>
                <a:srgbClr val="004273"/>
              </a:solidFill>
              <a:ea typeface="+mn-ea"/>
            </a:endParaRPr>
          </a:p>
          <a:p>
            <a:pPr marL="285750"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004273"/>
                </a:solidFill>
                <a:ea typeface="+mn-ea"/>
              </a:rPr>
              <a:t>FIC :  Leverage  property assets and support services to maximise long term returns</a:t>
            </a:r>
          </a:p>
          <a:p>
            <a:pPr marL="28575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004273"/>
                </a:solidFill>
                <a:ea typeface="+mn-ea"/>
              </a:rPr>
              <a:t>Momart  : Expand storage capacity and develop sales &amp; marketing to capitalise on brand reputation.  </a:t>
            </a:r>
          </a:p>
          <a:p>
            <a:pPr marL="285750" lvl="1" eaLnBrk="1" fontAlgn="auto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004273"/>
                </a:solidFill>
                <a:ea typeface="+mn-ea"/>
              </a:rPr>
              <a:t>PHFC : Modernise fleet and maintain steady growth in profits </a:t>
            </a:r>
          </a:p>
          <a:p>
            <a:pPr marL="285750" lvl="1" eaLnBrk="1" fontAlgn="auto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004273"/>
                </a:solidFill>
                <a:ea typeface="+mn-ea"/>
              </a:rPr>
              <a:t>FOGL : Maintain shareholding through 2015 drilling campaign</a:t>
            </a:r>
          </a:p>
          <a:p>
            <a:pPr marL="285750" lvl="1" eaLnBrk="1" fontAlgn="auto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GB" sz="2000" b="1" dirty="0" smtClean="0">
                <a:solidFill>
                  <a:srgbClr val="004273"/>
                </a:solidFill>
                <a:ea typeface="+mn-ea"/>
              </a:rPr>
              <a:t>Group: Maintain/ grow dividend and maximise shareholder returns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1600" b="1" dirty="0">
              <a:solidFill>
                <a:srgbClr val="004273"/>
              </a:solidFill>
              <a:ea typeface="+mn-ea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1B1422-6608-40D7-9E4D-D3E16A100D93}" type="slidenum">
              <a:rPr lang="en-GB" altLang="en-US" sz="1200" smtClean="0">
                <a:solidFill>
                  <a:srgbClr val="898989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2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grpSp>
        <p:nvGrpSpPr>
          <p:cNvPr id="34821" name="Group 4"/>
          <p:cNvGrpSpPr>
            <a:grpSpLocks/>
          </p:cNvGrpSpPr>
          <p:nvPr/>
        </p:nvGrpSpPr>
        <p:grpSpPr bwMode="auto">
          <a:xfrm>
            <a:off x="-41275" y="5853113"/>
            <a:ext cx="9185275" cy="1004887"/>
            <a:chOff x="-1" y="3726"/>
            <a:chExt cx="5786" cy="633"/>
          </a:xfrm>
        </p:grpSpPr>
        <p:sp>
          <p:nvSpPr>
            <p:cNvPr id="34824" name="Rectangle 5"/>
            <p:cNvSpPr>
              <a:spLocks noChangeArrowheads="1"/>
            </p:cNvSpPr>
            <p:nvPr/>
          </p:nvSpPr>
          <p:spPr bwMode="auto">
            <a:xfrm>
              <a:off x="-1" y="3726"/>
              <a:ext cx="1000" cy="100"/>
            </a:xfrm>
            <a:prstGeom prst="rect">
              <a:avLst/>
            </a:prstGeom>
            <a:solidFill>
              <a:srgbClr val="94C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34825" name="Rectangle 6"/>
            <p:cNvSpPr>
              <a:spLocks noChangeArrowheads="1"/>
            </p:cNvSpPr>
            <p:nvPr/>
          </p:nvSpPr>
          <p:spPr bwMode="auto">
            <a:xfrm>
              <a:off x="999" y="3726"/>
              <a:ext cx="2915" cy="100"/>
            </a:xfrm>
            <a:prstGeom prst="rect">
              <a:avLst/>
            </a:prstGeom>
            <a:solidFill>
              <a:srgbClr val="BDC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34826" name="Rectangle 7"/>
            <p:cNvSpPr>
              <a:spLocks noChangeArrowheads="1"/>
            </p:cNvSpPr>
            <p:nvPr/>
          </p:nvSpPr>
          <p:spPr bwMode="auto">
            <a:xfrm>
              <a:off x="3914" y="3726"/>
              <a:ext cx="1845" cy="100"/>
            </a:xfrm>
            <a:prstGeom prst="rect">
              <a:avLst/>
            </a:prstGeom>
            <a:solidFill>
              <a:srgbClr val="94C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34827" name="Rectangle 8"/>
            <p:cNvSpPr>
              <a:spLocks noChangeArrowheads="1"/>
            </p:cNvSpPr>
            <p:nvPr/>
          </p:nvSpPr>
          <p:spPr bwMode="auto">
            <a:xfrm>
              <a:off x="0" y="4220"/>
              <a:ext cx="1000" cy="100"/>
            </a:xfrm>
            <a:prstGeom prst="rect">
              <a:avLst/>
            </a:prstGeom>
            <a:solidFill>
              <a:srgbClr val="94C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34828" name="Rectangle 9"/>
            <p:cNvSpPr>
              <a:spLocks noChangeArrowheads="1"/>
            </p:cNvSpPr>
            <p:nvPr/>
          </p:nvSpPr>
          <p:spPr bwMode="auto">
            <a:xfrm>
              <a:off x="1000" y="4220"/>
              <a:ext cx="2915" cy="100"/>
            </a:xfrm>
            <a:prstGeom prst="rect">
              <a:avLst/>
            </a:prstGeom>
            <a:solidFill>
              <a:srgbClr val="BDC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34829" name="Rectangle 10"/>
            <p:cNvSpPr>
              <a:spLocks noChangeArrowheads="1"/>
            </p:cNvSpPr>
            <p:nvPr/>
          </p:nvSpPr>
          <p:spPr bwMode="auto">
            <a:xfrm>
              <a:off x="3914" y="4259"/>
              <a:ext cx="1845" cy="100"/>
            </a:xfrm>
            <a:prstGeom prst="rect">
              <a:avLst/>
            </a:prstGeom>
            <a:solidFill>
              <a:srgbClr val="94C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pic>
          <p:nvPicPr>
            <p:cNvPr id="34830" name="Picture 12" descr="Picture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" y="3782"/>
              <a:ext cx="1221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31" name="Group 13"/>
            <p:cNvGrpSpPr>
              <a:grpSpLocks/>
            </p:cNvGrpSpPr>
            <p:nvPr/>
          </p:nvGrpSpPr>
          <p:grpSpPr bwMode="auto">
            <a:xfrm>
              <a:off x="0" y="3771"/>
              <a:ext cx="5785" cy="517"/>
              <a:chOff x="0" y="3771"/>
              <a:chExt cx="5785" cy="517"/>
            </a:xfrm>
          </p:grpSpPr>
          <p:pic>
            <p:nvPicPr>
              <p:cNvPr id="34832" name="Picture 14" descr="Picture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5" y="3782"/>
                <a:ext cx="1070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3" name="Picture 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778"/>
                <a:ext cx="1229" cy="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4" name="Picture 16" descr="Picture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3" y="3771"/>
                <a:ext cx="1245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5" name="Picture 17" descr="Speedwell Launch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7"/>
              <a:stretch>
                <a:fillRect/>
              </a:stretch>
            </p:blipFill>
            <p:spPr bwMode="auto">
              <a:xfrm>
                <a:off x="2661" y="3773"/>
                <a:ext cx="1176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6" name="Picture 18" descr="Picture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1" y="3772"/>
                <a:ext cx="1034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4822" name="Title Placeholder 1"/>
          <p:cNvSpPr txBox="1">
            <a:spLocks/>
          </p:cNvSpPr>
          <p:nvPr/>
        </p:nvSpPr>
        <p:spPr bwMode="auto">
          <a:xfrm>
            <a:off x="247650" y="431800"/>
            <a:ext cx="746601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FKL: Strategy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34823" name="Slide Number Placeholder 5"/>
          <p:cNvSpPr txBox="1">
            <a:spLocks/>
          </p:cNvSpPr>
          <p:nvPr/>
        </p:nvSpPr>
        <p:spPr bwMode="auto">
          <a:xfrm>
            <a:off x="60198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8350DF9-410F-488A-9763-B5708C59A5BE}" type="slidenum">
              <a:rPr lang="en-GB" altLang="en-US" sz="1200">
                <a:solidFill>
                  <a:srgbClr val="898989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200">
              <a:solidFill>
                <a:srgbClr val="89898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96270" y="236252"/>
            <a:ext cx="7465807" cy="1273182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FKL : Outlook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31763" y="1278293"/>
            <a:ext cx="8877300" cy="536856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1600" b="1" dirty="0">
                <a:solidFill>
                  <a:srgbClr val="004273"/>
                </a:solidFill>
              </a:rPr>
              <a:t>FIC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600" b="1" dirty="0" smtClean="0">
                <a:solidFill>
                  <a:srgbClr val="004273"/>
                </a:solidFill>
                <a:ea typeface="+mn-ea"/>
                <a:cs typeface="+mn-cs"/>
              </a:rPr>
              <a:t>Falklands economy set to remain buoyant in H2 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600" b="1" dirty="0" smtClean="0">
                <a:solidFill>
                  <a:srgbClr val="004273"/>
                </a:solidFill>
              </a:rPr>
              <a:t>Retail , construction, property rental &amp;  automotive all set to benefit </a:t>
            </a:r>
            <a:endParaRPr lang="en-GB" sz="1600" b="1" dirty="0" smtClean="0">
              <a:solidFill>
                <a:srgbClr val="004273"/>
              </a:solidFill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GB" sz="1600" b="1" dirty="0" smtClean="0">
                <a:solidFill>
                  <a:srgbClr val="004273"/>
                </a:solidFill>
              </a:rPr>
              <a:t>Improved outlook for </a:t>
            </a:r>
            <a:r>
              <a:rPr lang="en-GB" sz="1600" b="1" dirty="0" smtClean="0">
                <a:solidFill>
                  <a:srgbClr val="004273"/>
                </a:solidFill>
                <a:ea typeface="+mn-ea"/>
                <a:cs typeface="+mn-cs"/>
              </a:rPr>
              <a:t>cruise ship operators volumes recovering  to pre recession levels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600" b="1" dirty="0" smtClean="0">
                <a:solidFill>
                  <a:srgbClr val="004273"/>
                </a:solidFill>
                <a:ea typeface="+mn-ea"/>
                <a:cs typeface="+mn-cs"/>
              </a:rPr>
              <a:t>Continuing  investment in property assets in readiness for oil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GB" sz="1600" b="1" dirty="0" smtClean="0">
                <a:solidFill>
                  <a:srgbClr val="004273"/>
                </a:solidFill>
              </a:rPr>
              <a:t>PHFC  </a:t>
            </a:r>
            <a:endParaRPr lang="en-GB" sz="1600" b="1" dirty="0">
              <a:solidFill>
                <a:srgbClr val="004273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1600" b="1" dirty="0">
                <a:solidFill>
                  <a:srgbClr val="004273"/>
                </a:solidFill>
              </a:rPr>
              <a:t>BAE closure will be negative factor in short term</a:t>
            </a:r>
            <a:endParaRPr lang="en-GB" altLang="en-US" sz="1600" b="1" dirty="0" smtClean="0">
              <a:solidFill>
                <a:srgbClr val="004273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altLang="en-US" sz="1600" b="1" dirty="0" smtClean="0">
                <a:solidFill>
                  <a:srgbClr val="004273"/>
                </a:solidFill>
              </a:rPr>
              <a:t>Arrival </a:t>
            </a:r>
            <a:r>
              <a:rPr lang="en-GB" altLang="en-US" sz="1600" b="1" dirty="0">
                <a:solidFill>
                  <a:srgbClr val="004273"/>
                </a:solidFill>
              </a:rPr>
              <a:t>of Harbour Spirit in Q1 2015 </a:t>
            </a:r>
            <a:r>
              <a:rPr lang="en-GB" altLang="en-US" sz="1600" b="1" dirty="0" smtClean="0">
                <a:solidFill>
                  <a:srgbClr val="004273"/>
                </a:solidFill>
              </a:rPr>
              <a:t>completes modernisation </a:t>
            </a:r>
            <a:r>
              <a:rPr lang="en-GB" altLang="en-US" sz="1600" b="1" dirty="0">
                <a:solidFill>
                  <a:srgbClr val="004273"/>
                </a:solidFill>
              </a:rPr>
              <a:t>of ferry fleet  </a:t>
            </a:r>
          </a:p>
          <a:p>
            <a:pPr lvl="1">
              <a:lnSpc>
                <a:spcPct val="90000"/>
              </a:lnSpc>
            </a:pPr>
            <a:r>
              <a:rPr lang="en-GB" altLang="en-US" sz="1600" b="1" dirty="0">
                <a:solidFill>
                  <a:srgbClr val="004273"/>
                </a:solidFill>
              </a:rPr>
              <a:t>Cyclical recovery &amp; Dockyard expansion  gives positive medium term view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1600" b="1" dirty="0" smtClean="0">
              <a:solidFill>
                <a:srgbClr val="004273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1600" b="1" dirty="0" smtClean="0">
                <a:solidFill>
                  <a:srgbClr val="004273"/>
                </a:solidFill>
              </a:rPr>
              <a:t>Momart</a:t>
            </a:r>
            <a:endParaRPr lang="en-GB" sz="1600" b="1" dirty="0">
              <a:solidFill>
                <a:srgbClr val="004273"/>
              </a:solidFill>
            </a:endParaRPr>
          </a:p>
          <a:p>
            <a:pPr lvl="1">
              <a:defRPr/>
            </a:pPr>
            <a:r>
              <a:rPr lang="en-GB" sz="1600" b="1" dirty="0">
                <a:solidFill>
                  <a:srgbClr val="004273"/>
                </a:solidFill>
              </a:rPr>
              <a:t>H2 order book healthy </a:t>
            </a:r>
            <a:r>
              <a:rPr lang="en-GB" sz="1600" b="1" dirty="0" smtClean="0">
                <a:solidFill>
                  <a:srgbClr val="004273"/>
                </a:solidFill>
              </a:rPr>
              <a:t>– benefits from new </a:t>
            </a:r>
            <a:r>
              <a:rPr lang="en-GB" sz="1600" b="1" dirty="0">
                <a:solidFill>
                  <a:srgbClr val="004273"/>
                </a:solidFill>
              </a:rPr>
              <a:t>ERP system </a:t>
            </a:r>
            <a:r>
              <a:rPr lang="en-GB" sz="1600" b="1" dirty="0" smtClean="0">
                <a:solidFill>
                  <a:srgbClr val="004273"/>
                </a:solidFill>
              </a:rPr>
              <a:t> boosting  </a:t>
            </a:r>
            <a:r>
              <a:rPr lang="en-GB" sz="1600" b="1" dirty="0">
                <a:solidFill>
                  <a:srgbClr val="004273"/>
                </a:solidFill>
              </a:rPr>
              <a:t>efficiency  </a:t>
            </a:r>
            <a:endParaRPr lang="en-GB" sz="1600" b="1" dirty="0" smtClean="0">
              <a:solidFill>
                <a:srgbClr val="004273"/>
              </a:solidFill>
            </a:endParaRPr>
          </a:p>
          <a:p>
            <a:pPr lvl="1">
              <a:defRPr/>
            </a:pPr>
            <a:r>
              <a:rPr lang="en-GB" sz="1600" b="1" dirty="0" smtClean="0">
                <a:solidFill>
                  <a:srgbClr val="004273"/>
                </a:solidFill>
              </a:rPr>
              <a:t>Absence of high margin overseas contracts -  drag on profits  in H2    </a:t>
            </a:r>
            <a:endParaRPr lang="en-GB" sz="1600" b="1" dirty="0">
              <a:solidFill>
                <a:srgbClr val="004273"/>
              </a:solidFill>
            </a:endParaRPr>
          </a:p>
          <a:p>
            <a:pPr lvl="1">
              <a:defRPr/>
            </a:pPr>
            <a:r>
              <a:rPr lang="en-GB" sz="1600" b="1" dirty="0" smtClean="0">
                <a:solidFill>
                  <a:srgbClr val="004273"/>
                </a:solidFill>
              </a:rPr>
              <a:t>Plans to expand storage </a:t>
            </a:r>
            <a:r>
              <a:rPr lang="en-GB" sz="1600" b="1" dirty="0">
                <a:solidFill>
                  <a:srgbClr val="004273"/>
                </a:solidFill>
              </a:rPr>
              <a:t>business </a:t>
            </a:r>
            <a:r>
              <a:rPr lang="en-GB" sz="1600" b="1" dirty="0" smtClean="0">
                <a:solidFill>
                  <a:srgbClr val="004273"/>
                </a:solidFill>
              </a:rPr>
              <a:t>to remove block to further growth </a:t>
            </a:r>
          </a:p>
          <a:p>
            <a:pPr eaLnBrk="1" hangingPunct="1">
              <a:spcBef>
                <a:spcPts val="0"/>
              </a:spcBef>
              <a:defRPr/>
            </a:pPr>
            <a:endParaRPr lang="en-GB" sz="1600" b="1" dirty="0" smtClean="0">
              <a:solidFill>
                <a:srgbClr val="004273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GB" sz="1600" b="1" dirty="0" smtClean="0">
                <a:solidFill>
                  <a:srgbClr val="004273"/>
                </a:solidFill>
              </a:rPr>
              <a:t>Overall </a:t>
            </a:r>
            <a:endParaRPr lang="en-GB" sz="1600" b="1" dirty="0">
              <a:solidFill>
                <a:srgbClr val="004273"/>
              </a:solidFill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GB" sz="1600" b="1" dirty="0" smtClean="0">
                <a:solidFill>
                  <a:srgbClr val="004273"/>
                </a:solidFill>
              </a:rPr>
              <a:t>H1 trends set to continue in H2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GB" sz="1600" b="1" dirty="0" smtClean="0">
                <a:solidFill>
                  <a:srgbClr val="004273"/>
                </a:solidFill>
              </a:rPr>
              <a:t>Spread </a:t>
            </a:r>
            <a:r>
              <a:rPr lang="en-GB" sz="1600" b="1" dirty="0">
                <a:solidFill>
                  <a:srgbClr val="004273"/>
                </a:solidFill>
              </a:rPr>
              <a:t>of </a:t>
            </a:r>
            <a:r>
              <a:rPr lang="en-GB" sz="1600" b="1" dirty="0" smtClean="0">
                <a:solidFill>
                  <a:srgbClr val="004273"/>
                </a:solidFill>
              </a:rPr>
              <a:t>trading interests gives Group’s financial stability and protects dividend 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GB" sz="1600" b="1" dirty="0" smtClean="0">
                <a:solidFill>
                  <a:srgbClr val="004273"/>
                </a:solidFill>
              </a:rPr>
              <a:t>Growth in Falklands will help offset return to more normal trading at </a:t>
            </a:r>
            <a:r>
              <a:rPr lang="en-GB" sz="1600" b="1" dirty="0" err="1" smtClean="0">
                <a:solidFill>
                  <a:srgbClr val="004273"/>
                </a:solidFill>
              </a:rPr>
              <a:t>Momart</a:t>
            </a:r>
            <a:r>
              <a:rPr lang="en-GB" sz="1600" b="1" dirty="0" smtClean="0">
                <a:solidFill>
                  <a:srgbClr val="004273"/>
                </a:solidFill>
              </a:rPr>
              <a:t> </a:t>
            </a:r>
            <a:endParaRPr lang="en-GB" sz="1600" b="1" dirty="0">
              <a:solidFill>
                <a:srgbClr val="004273"/>
              </a:solidFill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8538" y="6672263"/>
            <a:ext cx="485775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CCBA69-4FB3-4430-9F6A-9EF1BF56489D}" type="slidenum">
              <a:rPr lang="en-GB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E04A-23E3-4AB5-868B-3DE4EFE440E5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400" b="1" dirty="0">
                <a:solidFill>
                  <a:srgbClr val="004273"/>
                </a:solidFill>
                <a:latin typeface="+mn-lt"/>
                <a:ea typeface="+mn-ea"/>
                <a:cs typeface="+mn-cs"/>
              </a:rPr>
              <a:t> Appendices </a:t>
            </a:r>
            <a:r>
              <a:rPr lang="en-GB" sz="3200" b="1" dirty="0" smtClean="0">
                <a:solidFill>
                  <a:srgbClr val="004273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3200" b="1" dirty="0" smtClean="0">
                <a:solidFill>
                  <a:srgbClr val="004273"/>
                </a:solidFill>
                <a:latin typeface="+mn-lt"/>
                <a:ea typeface="+mn-ea"/>
                <a:cs typeface="+mn-cs"/>
              </a:rPr>
            </a:br>
            <a:endParaRPr lang="en-GB" sz="3200" b="1" dirty="0">
              <a:solidFill>
                <a:srgbClr val="00427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3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8538" y="6672263"/>
            <a:ext cx="485775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5D66AF-19B9-4DA5-A0A0-6268E14A8239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228600"/>
            <a:ext cx="7820025" cy="577850"/>
          </a:xfrm>
        </p:spPr>
        <p:txBody>
          <a:bodyPr/>
          <a:lstStyle/>
          <a:p>
            <a:pPr eaLnBrk="1" hangingPunct="1"/>
            <a:r>
              <a:rPr lang="en-GB" sz="2000" dirty="0" smtClean="0"/>
              <a:t>FKL : Cash flow </a:t>
            </a:r>
            <a:r>
              <a:rPr lang="en-US" sz="2000" dirty="0" smtClean="0"/>
              <a:t>6 months ended 30 September 2014  </a:t>
            </a:r>
            <a:endParaRPr lang="en-GB" sz="2000" dirty="0" smtClean="0"/>
          </a:p>
        </p:txBody>
      </p:sp>
      <p:graphicFrame>
        <p:nvGraphicFramePr>
          <p:cNvPr id="127512" name="Group 5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884598"/>
              </p:ext>
            </p:extLst>
          </p:nvPr>
        </p:nvGraphicFramePr>
        <p:xfrm>
          <a:off x="174625" y="1285638"/>
          <a:ext cx="7918450" cy="5224272"/>
        </p:xfrm>
        <a:graphic>
          <a:graphicData uri="http://schemas.openxmlformats.org/drawingml/2006/table">
            <a:tbl>
              <a:tblPr/>
              <a:tblGrid>
                <a:gridCol w="4166179"/>
                <a:gridCol w="1690253"/>
                <a:gridCol w="2062018"/>
              </a:tblGrid>
              <a:tr h="268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All figs £’000’s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2014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27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2013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27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Operating profit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1,339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1,279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Depreciation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Amortisation of Intangibles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Provision for share based payments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Loss on disposal of fixed assets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Less share of joint venture profit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(77)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Increase in working capital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(23)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(2,415)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Net Cash Flow from Operations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2,096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(262)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C5DE"/>
                    </a:solidFill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Net finance interest received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Tax paid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(389)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(305)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Dividends paid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(929)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(928)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Capital expenditure</a:t>
                      </a:r>
                      <a:r>
                        <a:rPr kumimoji="0" lang="en-GB" sz="1200" b="1" i="0" u="none" strike="sng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(1,860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(1,058)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Cash inflows on loan with joint venture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Other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(54)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Net Cash Flow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(925)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(2,548)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CEEF"/>
                    </a:solidFill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Decrease in Bank Borrowings and HP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Decrease in Cash    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(1,618)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(3,245)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Reduction in Cash net of Bank Borrowings &amp; HP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(925)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(2,548)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CE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3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8538" y="6672263"/>
            <a:ext cx="485775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F02AE5-DD20-4438-898B-6A5DE6A5AB55}" type="slidenum">
              <a:rPr lang="en-GB"/>
              <a:pPr>
                <a:defRPr/>
              </a:pPr>
              <a:t>24</a:t>
            </a:fld>
            <a:endParaRPr lang="en-GB"/>
          </a:p>
        </p:txBody>
      </p:sp>
      <p:graphicFrame>
        <p:nvGraphicFramePr>
          <p:cNvPr id="195943" name="Group 13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17182"/>
              </p:ext>
            </p:extLst>
          </p:nvPr>
        </p:nvGraphicFramePr>
        <p:xfrm>
          <a:off x="149287" y="1277548"/>
          <a:ext cx="7856377" cy="5411602"/>
        </p:xfrm>
        <a:graphic>
          <a:graphicData uri="http://schemas.openxmlformats.org/drawingml/2006/table">
            <a:tbl>
              <a:tblPr/>
              <a:tblGrid>
                <a:gridCol w="3610950"/>
                <a:gridCol w="1212979"/>
                <a:gridCol w="265370"/>
                <a:gridCol w="1302746"/>
                <a:gridCol w="287107"/>
                <a:gridCol w="1177225"/>
              </a:tblGrid>
              <a:tr h="49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All figs £’000’s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 Sept 2014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31 March 2014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 Sept 2013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Tangible Fixed Assets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 dirty="0" smtClean="0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17,759</a:t>
                      </a:r>
                      <a:endParaRPr lang="en-GB" sz="1200" b="1" i="0" u="none" strike="noStrike" dirty="0">
                        <a:solidFill>
                          <a:srgbClr val="004273"/>
                        </a:solidFill>
                        <a:effectLst/>
                        <a:latin typeface="Trebuchet MS"/>
                      </a:endParaRP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16,609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13,962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Investment properties at net book value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 dirty="0" smtClean="0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3,366</a:t>
                      </a:r>
                      <a:endParaRPr lang="en-GB" sz="1200" b="1" i="0" u="none" strike="noStrike" dirty="0">
                        <a:solidFill>
                          <a:srgbClr val="004273"/>
                        </a:solidFill>
                        <a:effectLst/>
                        <a:latin typeface="Trebuchet MS"/>
                      </a:endParaRP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 dirty="0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3,396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2,960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Goodwill &amp; Intangibles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12,243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12,238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12,122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Quoted investments  at market value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3,623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3,270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3,623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Deferred Tax &amp; other assets 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1,582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 dirty="0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1,602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955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Total non current assets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38,573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37,115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33,622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Working Capital - Net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3,302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 dirty="0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3,255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4,025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Cash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4,097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5,715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8,171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Corporation tax payable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(327)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(419)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(382)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Bank 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Loans etc due within 1 year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(679)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(1,109)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(1,121)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Net Current Assets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6,393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7,442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10,693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Bank Loans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etc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due after 1 year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(218)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(203)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(745)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Finance Lease re Pontoon due after 1yr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(4,843)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(4,858)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(4,873)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Pension Provisions &amp; Def. Tax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(4,119)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>
                          <a:solidFill>
                            <a:srgbClr val="004273"/>
                          </a:solidFill>
                          <a:effectLst/>
                          <a:latin typeface="Trebuchet MS"/>
                        </a:rPr>
                        <a:t>(4,119)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(4,278)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Equity Shareholders funds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35,786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857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35,377</a:t>
                      </a:r>
                    </a:p>
                  </a:txBody>
                  <a:tcPr marL="0" marR="85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34,419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72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Net Assets per share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£2.88</a:t>
                      </a:r>
                    </a:p>
                  </a:txBody>
                  <a:tcPr marT="45717" marB="45717" anchor="b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£2.85</a:t>
                      </a: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£2.77</a:t>
                      </a:r>
                    </a:p>
                  </a:txBody>
                  <a:tcPr marT="45717" marB="45717" anchor="b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30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80" name="Rectangle 106"/>
          <p:cNvSpPr>
            <a:spLocks noGrp="1" noChangeArrowheads="1"/>
          </p:cNvSpPr>
          <p:nvPr>
            <p:ph type="title"/>
          </p:nvPr>
        </p:nvSpPr>
        <p:spPr>
          <a:xfrm>
            <a:off x="242888" y="-112713"/>
            <a:ext cx="9312275" cy="1143001"/>
          </a:xfrm>
        </p:spPr>
        <p:txBody>
          <a:bodyPr/>
          <a:lstStyle/>
          <a:p>
            <a:pPr eaLnBrk="1" hangingPunct="1"/>
            <a:r>
              <a:rPr lang="en-GB" sz="2000" dirty="0" smtClean="0"/>
              <a:t>FKL : Balance Sheet</a:t>
            </a:r>
          </a:p>
        </p:txBody>
      </p:sp>
    </p:spTree>
    <p:extLst>
      <p:ext uri="{BB962C8B-B14F-4D97-AF65-F5344CB8AC3E}">
        <p14:creationId xmlns:p14="http://schemas.microsoft.com/office/powerpoint/2010/main" val="5478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8538" y="6672263"/>
            <a:ext cx="485775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3AE605-7A8A-41B1-A72E-5767C80E6ADC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228600"/>
            <a:ext cx="7927975" cy="577850"/>
          </a:xfrm>
        </p:spPr>
        <p:txBody>
          <a:bodyPr/>
          <a:lstStyle/>
          <a:p>
            <a:pPr eaLnBrk="1" hangingPunct="1"/>
            <a:r>
              <a:rPr lang="en-GB" sz="2000" dirty="0" smtClean="0"/>
              <a:t>FKL: Net borrowings and liquidity </a:t>
            </a:r>
          </a:p>
        </p:txBody>
      </p:sp>
      <p:graphicFrame>
        <p:nvGraphicFramePr>
          <p:cNvPr id="128463" name="Group 4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69704"/>
              </p:ext>
            </p:extLst>
          </p:nvPr>
        </p:nvGraphicFramePr>
        <p:xfrm>
          <a:off x="0" y="1290638"/>
          <a:ext cx="8848725" cy="4532287"/>
        </p:xfrm>
        <a:graphic>
          <a:graphicData uri="http://schemas.openxmlformats.org/drawingml/2006/table">
            <a:tbl>
              <a:tblPr/>
              <a:tblGrid>
                <a:gridCol w="4221126"/>
                <a:gridCol w="1491416"/>
                <a:gridCol w="1602658"/>
                <a:gridCol w="1533525"/>
              </a:tblGrid>
              <a:tr h="671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30  Sept 2014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£000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31 March  2014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£000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30  Sept 2013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£000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Bank Loans &amp; HP due within 1 year 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(650)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(1,081)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(1,093)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Bank loans &amp; HP due after 1 year </a:t>
                      </a: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(218)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(203)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(745)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Total Bank Borrowings &amp; HP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(868)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(1,284)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(1,838)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Cash 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4,097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5,715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8,171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Total net cash / (debt) excl long term Pontoon lease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3,229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4,431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6,333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CEEF"/>
                    </a:solidFill>
                  </a:tcPr>
                </a:tc>
              </a:tr>
              <a:tr h="289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Long term finance lease re Pontoon 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(4,872)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(4,886)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(4,901)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Total Net  Cash /(Borrowings)   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(1,643)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(455)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1,432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7E1"/>
                    </a:solidFill>
                  </a:tcPr>
                </a:tc>
              </a:tr>
              <a:tr h="377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Net Tangible Assets   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23,575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23,139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22,297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1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76238" y="104775"/>
            <a:ext cx="82296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4273"/>
                </a:solidFill>
                <a:latin typeface="+mn-lt"/>
                <a:ea typeface="+mn-ea"/>
                <a:cs typeface="+mn-cs"/>
              </a:rPr>
              <a:t>FIC: Sites for development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20477"/>
              </p:ext>
            </p:extLst>
          </p:nvPr>
        </p:nvGraphicFramePr>
        <p:xfrm>
          <a:off x="598488" y="1403350"/>
          <a:ext cx="7958137" cy="4441827"/>
        </p:xfrm>
        <a:graphic>
          <a:graphicData uri="http://schemas.openxmlformats.org/drawingml/2006/table">
            <a:tbl>
              <a:tblPr/>
              <a:tblGrid>
                <a:gridCol w="488950"/>
                <a:gridCol w="2459037"/>
                <a:gridCol w="2108200"/>
                <a:gridCol w="2901950"/>
              </a:tblGrid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273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Site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Location &amp; size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Development Potential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81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Fitzroy Road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 acres , Central Stanley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26 x 2 bed apartments.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06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Dairy Paddock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Western Stanley 36 acres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Planning for 350 houses / Work camp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06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YPF  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Central Stanley, 2.25 acres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Offices , high quality residential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06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East Jetty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Waterfront Stanley , 3.0 acres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FIC warehousing – prime site for re-development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“</a:t>
                      </a:r>
                      <a:r>
                        <a:rPr kumimoji="0" lang="en-GB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Coastel</a:t>
                      </a:r>
                      <a:r>
                        <a:rPr kumimoji="0" lang="ja-JP" alt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”</a:t>
                      </a:r>
                      <a:r>
                        <a:rPr kumimoji="0" lang="en-GB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Road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273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FIPASS area,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7.5 acres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Warehousing &amp; lay down areas  with planning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93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Airport Road/FIPASS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FIPASS ,11.0 acres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Warehousing &amp; lay down areas  with planning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41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Fairy Cove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North side of Stanley Harbour,   301 acres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Adjoins site for proposed new deep water port at Navy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43058" name="Title Placeholder 1"/>
          <p:cNvSpPr txBox="1">
            <a:spLocks/>
          </p:cNvSpPr>
          <p:nvPr/>
        </p:nvSpPr>
        <p:spPr bwMode="auto">
          <a:xfrm>
            <a:off x="247650" y="104775"/>
            <a:ext cx="746601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FIC: Sites for development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4305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368FAD-364C-455D-BC6F-10A6350BE4D2}" type="slidenum">
              <a:rPr lang="en-GB" altLang="en-US" sz="1200" smtClean="0">
                <a:solidFill>
                  <a:srgbClr val="898989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2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25400"/>
            <a:ext cx="8305800" cy="960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4273"/>
                </a:solidFill>
                <a:latin typeface="+mn-lt"/>
                <a:ea typeface="+mn-ea"/>
                <a:cs typeface="+mn-cs"/>
              </a:rPr>
              <a:t>Map of FIC Development Sites </a:t>
            </a:r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431925"/>
            <a:ext cx="842645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itle Placeholder 1"/>
          <p:cNvSpPr txBox="1">
            <a:spLocks/>
          </p:cNvSpPr>
          <p:nvPr/>
        </p:nvSpPr>
        <p:spPr bwMode="auto">
          <a:xfrm>
            <a:off x="247650" y="423863"/>
            <a:ext cx="7466013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Map of FIC Development Sites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9E1B5B-F77A-4C6D-A56F-D3B3E209C20A}" type="slidenum">
              <a:rPr lang="en-GB" altLang="en-US" sz="1200" smtClean="0">
                <a:solidFill>
                  <a:srgbClr val="898989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2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-33338"/>
            <a:ext cx="8305800" cy="96202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4273"/>
                </a:solidFill>
                <a:latin typeface="+mn-lt"/>
                <a:ea typeface="+mn-ea"/>
                <a:cs typeface="+mn-cs"/>
              </a:rPr>
              <a:t>Map of FIC Development Sites </a:t>
            </a:r>
          </a:p>
        </p:txBody>
      </p: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430338"/>
            <a:ext cx="7256462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itle Placeholder 1"/>
          <p:cNvSpPr txBox="1">
            <a:spLocks/>
          </p:cNvSpPr>
          <p:nvPr/>
        </p:nvSpPr>
        <p:spPr bwMode="auto">
          <a:xfrm>
            <a:off x="247650" y="558800"/>
            <a:ext cx="746601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Map of FIC Development Sites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4BE9BD-11BD-4530-843A-A599C59F6797}" type="slidenum">
              <a:rPr lang="en-GB" altLang="en-US" sz="1200" smtClean="0">
                <a:solidFill>
                  <a:srgbClr val="898989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2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367925"/>
            <a:ext cx="762000" cy="365125"/>
          </a:xfrm>
        </p:spPr>
        <p:txBody>
          <a:bodyPr/>
          <a:lstStyle/>
          <a:p>
            <a:pPr>
              <a:defRPr/>
            </a:pPr>
            <a:fld id="{DEBBEBA1-4421-4A98-81BE-5D5AB4FCD71F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50813"/>
            <a:ext cx="8296275" cy="830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4273"/>
                </a:solidFill>
                <a:latin typeface="+mn-lt"/>
                <a:ea typeface="+mn-ea"/>
                <a:cs typeface="+mn-cs"/>
              </a:rPr>
              <a:t>FIC: Development sites in Stanley </a:t>
            </a:r>
          </a:p>
        </p:txBody>
      </p:sp>
      <p:pic>
        <p:nvPicPr>
          <p:cNvPr id="11268" name="Picture 3" descr="capstan9"/>
          <p:cNvPicPr>
            <a:picLocks noChangeAspect="1" noChangeArrowheads="1"/>
          </p:cNvPicPr>
          <p:nvPr/>
        </p:nvPicPr>
        <p:blipFill>
          <a:blip r:embed="rId3" cstate="print"/>
          <a:srcRect b="3"/>
          <a:stretch>
            <a:fillRect/>
          </a:stretch>
        </p:blipFill>
        <p:spPr bwMode="auto">
          <a:xfrm>
            <a:off x="0" y="1160463"/>
            <a:ext cx="65088" cy="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77708" y="4054476"/>
            <a:ext cx="4385305" cy="2617786"/>
          </a:xfrm>
          <a:prstGeom prst="rect">
            <a:avLst/>
          </a:prstGeom>
        </p:spPr>
      </p:pic>
      <p:pic>
        <p:nvPicPr>
          <p:cNvPr id="12" name="Picture 2" descr="C:\Users\John\Documents\My Documents\WORK\FIC\FIC Images\2012\YPF looking to s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7708" y="1315874"/>
            <a:ext cx="4385305" cy="2667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89226" y="1521069"/>
            <a:ext cx="1477108" cy="646331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2060"/>
                </a:solidFill>
                <a:latin typeface="+mn-lt"/>
              </a:rPr>
              <a:t>YPF site on Stanley Harbour 2.25 acres 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9226" y="4190998"/>
            <a:ext cx="1477108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002060"/>
                </a:solidFill>
                <a:latin typeface="+mn-lt"/>
              </a:rPr>
              <a:t>Coastel</a:t>
            </a:r>
            <a:r>
              <a:rPr lang="en-GB" sz="1200" dirty="0" smtClean="0">
                <a:solidFill>
                  <a:srgbClr val="002060"/>
                </a:solidFill>
                <a:latin typeface="+mn-lt"/>
              </a:rPr>
              <a:t> Rd site on Stanley Harbour 7.5 acres 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3667" y="2883877"/>
            <a:ext cx="14771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3"/>
                </a:solidFill>
              </a:rPr>
              <a:t>Fairy Cove : 300 acre site next to Navy Point harbour site </a:t>
            </a:r>
            <a:endParaRPr lang="en-GB" sz="1400" dirty="0">
              <a:solidFill>
                <a:schemeClr val="accent3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99307" y="4054475"/>
            <a:ext cx="4148717" cy="2667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9308" y="4190998"/>
            <a:ext cx="1600200" cy="646331"/>
          </a:xfrm>
          <a:prstGeom prst="rect">
            <a:avLst/>
          </a:prstGeom>
          <a:solidFill>
            <a:srgbClr val="CCECFF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2060"/>
                </a:solidFill>
                <a:latin typeface="+mn-lt"/>
              </a:rPr>
              <a:t>Crozier Place and East Jetty, 3.0 acres  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7192" y="3079102"/>
            <a:ext cx="1707502" cy="43088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2060"/>
                </a:solidFill>
                <a:latin typeface="+mn-lt"/>
              </a:rPr>
              <a:t>Prestige site for high quality residential homes </a:t>
            </a:r>
            <a:endParaRPr lang="en-GB" sz="11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7780" y="5803640"/>
            <a:ext cx="1436914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2060"/>
                </a:solidFill>
                <a:latin typeface="+mn-lt"/>
              </a:rPr>
              <a:t>Warehousing, lay down areas and storage 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514" y="3368351"/>
            <a:ext cx="1751153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Prime central site for offices , hotel / leisure </a:t>
            </a:r>
            <a:endParaRPr lang="en-GB" sz="1200" dirty="0"/>
          </a:p>
        </p:txBody>
      </p:sp>
      <p:pic>
        <p:nvPicPr>
          <p:cNvPr id="6146" name="Picture 2" descr="C:\Users\John\Documents\My Documents\WORK\FIC\Property\Images\Dairy Paddock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9307" y="1315874"/>
            <a:ext cx="4148717" cy="262615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01216" y="1521069"/>
            <a:ext cx="1594638" cy="646331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2060"/>
                </a:solidFill>
                <a:latin typeface="+mn-lt"/>
              </a:rPr>
              <a:t>Dairy Paddock 36 acre site in central Stanley 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1216" y="3202213"/>
            <a:ext cx="2232452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2060"/>
                </a:solidFill>
                <a:latin typeface="+mn-lt"/>
              </a:rPr>
              <a:t>Planning permission for workers camp and 350 houses 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9609" y="3536302"/>
            <a:ext cx="56728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2060"/>
                </a:solidFill>
                <a:latin typeface="+mn-lt"/>
              </a:rPr>
              <a:t>Site 2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8119514" y="3586933"/>
            <a:ext cx="56728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+mn-lt"/>
              </a:rPr>
              <a:t>Site 3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29" name="TextBox 28"/>
          <p:cNvSpPr txBox="1"/>
          <p:nvPr/>
        </p:nvSpPr>
        <p:spPr>
          <a:xfrm rot="10800000" flipV="1">
            <a:off x="3629608" y="6326860"/>
            <a:ext cx="567287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2060"/>
                </a:solidFill>
                <a:latin typeface="+mn-lt"/>
              </a:rPr>
              <a:t>Site 4 </a:t>
            </a:r>
            <a:endParaRPr lang="en-GB" sz="1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 rot="10800000" flipV="1">
            <a:off x="8119514" y="6271611"/>
            <a:ext cx="56728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2060"/>
                </a:solidFill>
                <a:latin typeface="+mn-lt"/>
              </a:rPr>
              <a:t>Site</a:t>
            </a:r>
            <a:r>
              <a:rPr lang="en-GB" sz="1200" dirty="0" smtClean="0"/>
              <a:t> 5 </a:t>
            </a:r>
            <a:endParaRPr lang="en-GB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99308" y="6149042"/>
            <a:ext cx="2232452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2060"/>
                </a:solidFill>
                <a:latin typeface="+mn-lt"/>
              </a:rPr>
              <a:t>Prime central site for Offices, Hotel or Leisure.  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" name="Title Placeholder 1"/>
          <p:cNvSpPr txBox="1">
            <a:spLocks/>
          </p:cNvSpPr>
          <p:nvPr/>
        </p:nvSpPr>
        <p:spPr>
          <a:xfrm>
            <a:off x="247425" y="150813"/>
            <a:ext cx="7465807" cy="13702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FIC: Development sites in Stanley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6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47425" y="1"/>
            <a:ext cx="7465807" cy="1314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/>
              <a:t>FKL</a:t>
            </a:r>
            <a:r>
              <a:rPr lang="en-GB" dirty="0" smtClean="0"/>
              <a:t> : </a:t>
            </a:r>
            <a:r>
              <a:rPr lang="en-GB" sz="2400" b="1" dirty="0" smtClean="0"/>
              <a:t>6 Months ended 30 September 2014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Trading Overview </a:t>
            </a:r>
            <a:endParaRPr lang="en-GB" b="1" dirty="0" smtClean="0">
              <a:solidFill>
                <a:srgbClr val="00427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8538" y="6451600"/>
            <a:ext cx="485775" cy="247650"/>
          </a:xfrm>
          <a:prstGeom prst="rect">
            <a:avLst/>
          </a:prstGeom>
          <a:noFill/>
        </p:spPr>
        <p:txBody>
          <a:bodyPr/>
          <a:lstStyle/>
          <a:p>
            <a:fld id="{CE048EBC-4A0B-4A16-9DA2-2DB3F3138EA3}" type="slidenum">
              <a:rPr lang="en-GB" smtClean="0">
                <a:latin typeface="Trebuchet MS" pitchFamily="34" charset="0"/>
                <a:cs typeface="Arial" pitchFamily="34" charset="0"/>
              </a:rPr>
              <a:pPr/>
              <a:t>3</a:t>
            </a:fld>
            <a:endParaRPr lang="en-GB" smtClean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58774" y="1314450"/>
            <a:ext cx="8785225" cy="51371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endParaRPr lang="en-GB" sz="1200" b="1" dirty="0" smtClean="0">
              <a:solidFill>
                <a:srgbClr val="004273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sz="1600" b="1" dirty="0" smtClean="0">
                <a:solidFill>
                  <a:srgbClr val="004273"/>
                </a:solidFill>
                <a:latin typeface="Trebuchet MS" panose="020B0603020202020204" pitchFamily="34" charset="0"/>
              </a:rPr>
              <a:t>Revenue up by 5.8% to £18.2m (2013: £17.2m) </a:t>
            </a:r>
          </a:p>
          <a:p>
            <a:pPr lvl="1" eaLnBrk="1" hangingPunct="1">
              <a:lnSpc>
                <a:spcPct val="150000"/>
              </a:lnSpc>
              <a:buFont typeface="Trebuchet MS" pitchFamily="34" charset="0"/>
              <a:buChar char="—"/>
              <a:defRPr/>
            </a:pPr>
            <a:r>
              <a:rPr lang="en-GB" sz="1400" b="1" dirty="0" smtClean="0">
                <a:solidFill>
                  <a:srgbClr val="004273"/>
                </a:solidFill>
                <a:latin typeface="Trebuchet MS" panose="020B0603020202020204" pitchFamily="34" charset="0"/>
              </a:rPr>
              <a:t>FIC : Strong recovery – economy boosted by record squid catch &amp; confirmation of 2015 drilling programme &gt;profits up £0.24m to £0.54m</a:t>
            </a:r>
          </a:p>
          <a:p>
            <a:pPr lvl="1">
              <a:lnSpc>
                <a:spcPct val="150000"/>
              </a:lnSpc>
              <a:buFont typeface="Trebuchet MS" pitchFamily="34" charset="0"/>
              <a:buChar char="—"/>
              <a:defRPr/>
            </a:pPr>
            <a:r>
              <a:rPr lang="en-GB" sz="1400" b="1" dirty="0" err="1">
                <a:solidFill>
                  <a:srgbClr val="004273"/>
                </a:solidFill>
                <a:latin typeface="Trebuchet MS" panose="020B0603020202020204" pitchFamily="34" charset="0"/>
              </a:rPr>
              <a:t>Momart</a:t>
            </a:r>
            <a:r>
              <a:rPr lang="en-GB" sz="1400" b="1" dirty="0">
                <a:solidFill>
                  <a:srgbClr val="004273"/>
                </a:solidFill>
                <a:latin typeface="Trebuchet MS" panose="020B0603020202020204" pitchFamily="34" charset="0"/>
              </a:rPr>
              <a:t> : </a:t>
            </a:r>
            <a:r>
              <a:rPr lang="en-GB" sz="1400" b="1" dirty="0" smtClean="0">
                <a:solidFill>
                  <a:srgbClr val="004273"/>
                </a:solidFill>
                <a:latin typeface="Trebuchet MS" panose="020B0603020202020204" pitchFamily="34" charset="0"/>
              </a:rPr>
              <a:t>&gt; Absence of high margin overseas contracts. Revenue down 9% - profits lower by 45% to </a:t>
            </a:r>
            <a:r>
              <a:rPr lang="en-GB" sz="1400" b="1" dirty="0">
                <a:solidFill>
                  <a:srgbClr val="004273"/>
                </a:solidFill>
                <a:latin typeface="Trebuchet MS" panose="020B0603020202020204" pitchFamily="34" charset="0"/>
              </a:rPr>
              <a:t>£</a:t>
            </a:r>
            <a:r>
              <a:rPr lang="en-GB" sz="1400" b="1" dirty="0" smtClean="0">
                <a:solidFill>
                  <a:srgbClr val="004273"/>
                </a:solidFill>
                <a:latin typeface="Trebuchet MS" panose="020B0603020202020204" pitchFamily="34" charset="0"/>
              </a:rPr>
              <a:t>0.41m </a:t>
            </a:r>
            <a:r>
              <a:rPr lang="en-GB" sz="1400" b="1" dirty="0">
                <a:solidFill>
                  <a:srgbClr val="004273"/>
                </a:solidFill>
                <a:latin typeface="Trebuchet MS" panose="020B0603020202020204" pitchFamily="34" charset="0"/>
              </a:rPr>
              <a:t>( </a:t>
            </a:r>
            <a:r>
              <a:rPr lang="en-GB" sz="1400" b="1" dirty="0" smtClean="0">
                <a:solidFill>
                  <a:srgbClr val="004273"/>
                </a:solidFill>
                <a:latin typeface="Trebuchet MS" panose="020B0603020202020204" pitchFamily="34" charset="0"/>
              </a:rPr>
              <a:t>2013: </a:t>
            </a:r>
            <a:r>
              <a:rPr lang="en-GB" sz="1400" b="1" dirty="0">
                <a:solidFill>
                  <a:srgbClr val="004273"/>
                </a:solidFill>
                <a:latin typeface="Trebuchet MS" panose="020B0603020202020204" pitchFamily="34" charset="0"/>
              </a:rPr>
              <a:t>£</a:t>
            </a:r>
            <a:r>
              <a:rPr lang="en-GB" sz="1400" b="1" dirty="0" smtClean="0">
                <a:solidFill>
                  <a:srgbClr val="004273"/>
                </a:solidFill>
                <a:latin typeface="Trebuchet MS" panose="020B0603020202020204" pitchFamily="34" charset="0"/>
              </a:rPr>
              <a:t>0.76m </a:t>
            </a:r>
            <a:r>
              <a:rPr lang="en-GB" sz="1400" b="1" dirty="0">
                <a:solidFill>
                  <a:srgbClr val="004273"/>
                </a:solidFill>
                <a:latin typeface="Trebuchet MS" panose="020B0603020202020204" pitchFamily="34" charset="0"/>
              </a:rPr>
              <a:t>) as expected </a:t>
            </a:r>
            <a:r>
              <a:rPr lang="en-GB" sz="1400" b="1" dirty="0" smtClean="0">
                <a:solidFill>
                  <a:srgbClr val="004273"/>
                </a:solidFill>
                <a:latin typeface="Trebuchet MS" panose="020B0603020202020204" pitchFamily="34" charset="0"/>
              </a:rPr>
              <a:t>.</a:t>
            </a:r>
            <a:endParaRPr lang="en-GB" sz="1400" b="1" dirty="0">
              <a:solidFill>
                <a:srgbClr val="004273"/>
              </a:solidFill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150000"/>
              </a:lnSpc>
              <a:buFont typeface="Trebuchet MS" pitchFamily="34" charset="0"/>
              <a:buChar char="—"/>
              <a:defRPr/>
            </a:pPr>
            <a:r>
              <a:rPr lang="en-GB" sz="1400" b="1" dirty="0" smtClean="0">
                <a:solidFill>
                  <a:srgbClr val="004273"/>
                </a:solidFill>
                <a:latin typeface="Trebuchet MS" panose="020B0603020202020204" pitchFamily="34" charset="0"/>
              </a:rPr>
              <a:t>PHFC : Satisfactory trading – revenue and profits modestly ahead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sz="1600" b="1" dirty="0" smtClean="0">
                <a:solidFill>
                  <a:srgbClr val="004273"/>
                </a:solidFill>
                <a:latin typeface="Trebuchet MS" panose="020B0603020202020204" pitchFamily="34" charset="0"/>
              </a:rPr>
              <a:t>Group Underlying Operating profit £1.41m (2013: £1.47m)  lower by 4.1%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sz="1600" b="1" dirty="0" smtClean="0">
                <a:solidFill>
                  <a:srgbClr val="004273"/>
                </a:solidFill>
                <a:latin typeface="Trebuchet MS" panose="020B0603020202020204" pitchFamily="34" charset="0"/>
              </a:rPr>
              <a:t>Underlying pre tax profits  -4.9%  at £1.30m (2013: £1.37m)</a:t>
            </a:r>
          </a:p>
          <a:p>
            <a:pPr marL="360000">
              <a:lnSpc>
                <a:spcPct val="200000"/>
              </a:lnSpc>
              <a:spcBef>
                <a:spcPct val="10000"/>
              </a:spcBef>
              <a:defRPr/>
            </a:pPr>
            <a:r>
              <a:rPr lang="en-IE" sz="1600" b="1" dirty="0" smtClean="0">
                <a:solidFill>
                  <a:srgbClr val="004273"/>
                </a:solidFill>
                <a:latin typeface="Trebuchet MS" panose="020B0603020202020204" pitchFamily="34" charset="0"/>
              </a:rPr>
              <a:t>Interim EPS on underlying profits  8.0p (2013: 8.1p) </a:t>
            </a:r>
          </a:p>
          <a:p>
            <a:pPr marL="360000" eaLnBrk="1" hangingPunct="1">
              <a:lnSpc>
                <a:spcPct val="200000"/>
              </a:lnSpc>
              <a:spcBef>
                <a:spcPct val="10000"/>
              </a:spcBef>
              <a:defRPr/>
            </a:pPr>
            <a:r>
              <a:rPr lang="en-GB" sz="1600" b="1" dirty="0" smtClean="0">
                <a:solidFill>
                  <a:srgbClr val="004273"/>
                </a:solidFill>
                <a:latin typeface="Trebuchet MS" panose="020B0603020202020204" pitchFamily="34" charset="0"/>
              </a:rPr>
              <a:t>Maintained Interim dividend 4.0p per share  payable on 23rd Jan 2015 </a:t>
            </a:r>
          </a:p>
          <a:p>
            <a:pPr marL="360000" eaLnBrk="1" hangingPunct="1">
              <a:lnSpc>
                <a:spcPct val="200000"/>
              </a:lnSpc>
              <a:spcBef>
                <a:spcPct val="10000"/>
              </a:spcBef>
              <a:defRPr/>
            </a:pPr>
            <a:r>
              <a:rPr lang="en-GB" sz="1600" b="1" dirty="0" smtClean="0">
                <a:solidFill>
                  <a:srgbClr val="004273"/>
                </a:solidFill>
                <a:latin typeface="Trebuchet MS" panose="020B0603020202020204" pitchFamily="34" charset="0"/>
              </a:rPr>
              <a:t>Cash balances  £4.1m   (2013: £8.2m) </a:t>
            </a:r>
          </a:p>
          <a:p>
            <a:pPr marL="360000" eaLnBrk="1" hangingPunct="1">
              <a:lnSpc>
                <a:spcPct val="200000"/>
              </a:lnSpc>
              <a:spcBef>
                <a:spcPct val="10000"/>
              </a:spcBef>
              <a:defRPr/>
            </a:pPr>
            <a:r>
              <a:rPr lang="en-GB" sz="1600" b="1" dirty="0" smtClean="0">
                <a:solidFill>
                  <a:srgbClr val="004273"/>
                </a:solidFill>
                <a:latin typeface="Trebuchet MS" panose="020B0603020202020204" pitchFamily="34" charset="0"/>
              </a:rPr>
              <a:t>FOGL holding of 12.8m shares unchanged ( </a:t>
            </a:r>
            <a:r>
              <a:rPr lang="en-GB" sz="1600" b="1" dirty="0" err="1" smtClean="0">
                <a:solidFill>
                  <a:srgbClr val="004273"/>
                </a:solidFill>
                <a:latin typeface="Trebuchet MS" panose="020B0603020202020204" pitchFamily="34" charset="0"/>
              </a:rPr>
              <a:t>Mkt</a:t>
            </a:r>
            <a:r>
              <a:rPr lang="en-GB" sz="1600" b="1" dirty="0" smtClean="0">
                <a:solidFill>
                  <a:srgbClr val="004273"/>
                </a:solidFill>
                <a:latin typeface="Trebuchet MS" panose="020B0603020202020204" pitchFamily="34" charset="0"/>
              </a:rPr>
              <a:t> value £3.6m @ 28p ) </a:t>
            </a:r>
            <a:endParaRPr lang="en-GB" sz="1400" b="1" dirty="0" smtClean="0">
              <a:solidFill>
                <a:srgbClr val="004273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7" y="464858"/>
            <a:ext cx="7465807" cy="1273182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n-ea"/>
                <a:cs typeface="+mn-cs"/>
              </a:rPr>
              <a:t>FKL – 9 Year Track Record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019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fld id="{63A9AF46-3E10-44FA-97E5-E8F482202D9A}" type="slidenum">
              <a:rPr lang="en-GB" smtClean="0"/>
              <a:pPr/>
              <a:t>30</a:t>
            </a:fld>
            <a:endParaRPr lang="en-GB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625222"/>
              </p:ext>
            </p:extLst>
          </p:nvPr>
        </p:nvGraphicFramePr>
        <p:xfrm>
          <a:off x="4635499" y="1308538"/>
          <a:ext cx="4177425" cy="246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128397"/>
              </p:ext>
            </p:extLst>
          </p:nvPr>
        </p:nvGraphicFramePr>
        <p:xfrm>
          <a:off x="104777" y="1308538"/>
          <a:ext cx="4436382" cy="246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151388"/>
              </p:ext>
            </p:extLst>
          </p:nvPr>
        </p:nvGraphicFramePr>
        <p:xfrm>
          <a:off x="0" y="4038436"/>
          <a:ext cx="4541159" cy="245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01670"/>
              </p:ext>
            </p:extLst>
          </p:nvPr>
        </p:nvGraphicFramePr>
        <p:xfrm>
          <a:off x="4635499" y="4038436"/>
          <a:ext cx="4177425" cy="245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382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BF09C-5260-47B3-9272-C639B3BFE38F}" type="slidenum">
              <a:rPr lang="en-GB"/>
              <a:pPr>
                <a:defRPr/>
              </a:pPr>
              <a:t>31</a:t>
            </a:fld>
            <a:endParaRPr lang="en-GB"/>
          </a:p>
        </p:txBody>
      </p:sp>
      <p:pic>
        <p:nvPicPr>
          <p:cNvPr id="35843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1" descr="lOGO wh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825" y="5121275"/>
            <a:ext cx="19177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8538" y="6672263"/>
            <a:ext cx="485775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DEF17A-D544-4B40-9D2C-265A4ECB09D4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4099" name="Rectangle 77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FKL : Summary P&amp;L </a:t>
            </a:r>
            <a:r>
              <a:rPr lang="en-GB" sz="1600" dirty="0" smtClean="0"/>
              <a:t>-</a:t>
            </a:r>
            <a:r>
              <a:rPr lang="en-GB" sz="3200" dirty="0" smtClean="0"/>
              <a:t> </a:t>
            </a:r>
            <a:r>
              <a:rPr lang="en-GB" sz="1800" b="1" dirty="0" smtClean="0"/>
              <a:t>6 months ended 30 September 2014 </a:t>
            </a:r>
          </a:p>
        </p:txBody>
      </p:sp>
      <p:graphicFrame>
        <p:nvGraphicFramePr>
          <p:cNvPr id="118146" name="Group 3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11512"/>
              </p:ext>
            </p:extLst>
          </p:nvPr>
        </p:nvGraphicFramePr>
        <p:xfrm>
          <a:off x="104775" y="1227138"/>
          <a:ext cx="8636001" cy="5250115"/>
        </p:xfrm>
        <a:graphic>
          <a:graphicData uri="http://schemas.openxmlformats.org/drawingml/2006/table">
            <a:tbl>
              <a:tblPr/>
              <a:tblGrid>
                <a:gridCol w="3444670"/>
                <a:gridCol w="1312237"/>
                <a:gridCol w="2104279"/>
                <a:gridCol w="1774815"/>
              </a:tblGrid>
              <a:tr h="506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6 months ended 30 September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8001" marR="18001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2014</a:t>
                      </a:r>
                      <a:b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</a:b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£000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2013</a:t>
                      </a:r>
                      <a:b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</a:b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£000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Change  +/-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Turnover</a:t>
                      </a:r>
                    </a:p>
                  </a:txBody>
                  <a:tcPr marL="18001" marR="18001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18,242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17,239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+5.8%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Operating profit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Group share of the Joint Venture profit</a:t>
                      </a:r>
                    </a:p>
                  </a:txBody>
                  <a:tcPr marL="18001" marR="18001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1,334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77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1,472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4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Trading Profit  </a:t>
                      </a:r>
                    </a:p>
                  </a:txBody>
                  <a:tcPr marL="18001" marR="18001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1,411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1,472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-4.1%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9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FIC Pension scheme financing costs </a:t>
                      </a:r>
                    </a:p>
                  </a:txBody>
                  <a:tcPr marL="18001" marR="18001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(60)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(60)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Pontoon lease interest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Net Bank / HP interest received/(paid)</a:t>
                      </a:r>
                    </a:p>
                  </a:txBody>
                  <a:tcPr marL="18001" marR="18001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(116)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69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(117)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76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Net financing costs </a:t>
                      </a:r>
                    </a:p>
                  </a:txBody>
                  <a:tcPr marL="18001" marR="18001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(107)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(101)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8001" marR="18001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27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Underlying Pre Tax Profit (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PBTae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)**</a:t>
                      </a:r>
                    </a:p>
                  </a:txBody>
                  <a:tcPr marL="18001" marR="18001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1,304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1,371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-4.9%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CEEF"/>
                    </a:solidFill>
                  </a:tcPr>
                </a:tc>
              </a:tr>
              <a:tr h="331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Amortisation of Intangibles</a:t>
                      </a:r>
                    </a:p>
                  </a:txBody>
                  <a:tcPr marL="18001" marR="18001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(72)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(193)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-62.7%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27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Gain on PHFC  pension scheme wind up</a:t>
                      </a:r>
                    </a:p>
                  </a:txBody>
                  <a:tcPr marL="18001" marR="18001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64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Profit Before Tax  </a:t>
                      </a:r>
                    </a:p>
                  </a:txBody>
                  <a:tcPr marL="18001" marR="18001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1,232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1,242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-0.8%</a:t>
                      </a:r>
                    </a:p>
                  </a:txBody>
                  <a:tcPr marL="18001" marR="18001" marT="18000" marB="1800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4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Diluted EPS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PBTae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 basis)</a:t>
                      </a:r>
                    </a:p>
                  </a:txBody>
                  <a:tcPr marL="18001" marR="18001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8.0p</a:t>
                      </a:r>
                    </a:p>
                  </a:txBody>
                  <a:tcPr marL="18001" marR="18001" marT="18000" marB="1800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8.1p</a:t>
                      </a:r>
                    </a:p>
                  </a:txBody>
                  <a:tcPr marL="18001" marR="18001" marT="18000" marB="1800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-1.2%</a:t>
                      </a:r>
                    </a:p>
                  </a:txBody>
                  <a:tcPr marL="18001" marR="18001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73" name="Rectangle 4"/>
          <p:cNvSpPr>
            <a:spLocks noChangeArrowheads="1"/>
          </p:cNvSpPr>
          <p:nvPr/>
        </p:nvSpPr>
        <p:spPr bwMode="auto">
          <a:xfrm>
            <a:off x="233363" y="6292850"/>
            <a:ext cx="74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i="1" dirty="0" smtClean="0">
                <a:solidFill>
                  <a:srgbClr val="004273"/>
                </a:solidFill>
              </a:rPr>
              <a:t>*</a:t>
            </a:r>
          </a:p>
          <a:p>
            <a:r>
              <a:rPr lang="en-GB" sz="1200" b="1" i="1" dirty="0" smtClean="0">
                <a:solidFill>
                  <a:srgbClr val="004273"/>
                </a:solidFill>
              </a:rPr>
              <a:t>**</a:t>
            </a:r>
            <a:r>
              <a:rPr lang="en-GB" sz="1200" b="1" i="1" dirty="0" err="1" smtClean="0">
                <a:solidFill>
                  <a:srgbClr val="004273"/>
                </a:solidFill>
              </a:rPr>
              <a:t>PBTae</a:t>
            </a:r>
            <a:r>
              <a:rPr lang="en-GB" sz="1200" b="1" i="1" dirty="0" smtClean="0">
                <a:solidFill>
                  <a:srgbClr val="004273"/>
                </a:solidFill>
              </a:rPr>
              <a:t> </a:t>
            </a:r>
            <a:r>
              <a:rPr lang="en-GB" sz="1200" b="1" i="1" dirty="0">
                <a:solidFill>
                  <a:srgbClr val="004273"/>
                </a:solidFill>
              </a:rPr>
              <a:t>– profit before taxation </a:t>
            </a:r>
            <a:r>
              <a:rPr lang="en-GB" sz="1200" b="1" i="1" dirty="0" smtClean="0">
                <a:solidFill>
                  <a:srgbClr val="004273"/>
                </a:solidFill>
              </a:rPr>
              <a:t>, amortisation and non trading items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851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8538" y="6672263"/>
            <a:ext cx="485775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12A6E3-5145-4FCC-BD95-C81BA8B44992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47426" y="200701"/>
            <a:ext cx="7287694" cy="943423"/>
          </a:xfrm>
        </p:spPr>
        <p:txBody>
          <a:bodyPr/>
          <a:lstStyle/>
          <a:p>
            <a:pPr eaLnBrk="1" hangingPunct="1"/>
            <a:r>
              <a:rPr lang="en-GB" sz="2800" dirty="0" smtClean="0"/>
              <a:t>FKL : Segmental Analysis </a:t>
            </a:r>
            <a:r>
              <a:rPr lang="en-GB" sz="1900" dirty="0" smtClean="0"/>
              <a:t>- </a:t>
            </a:r>
            <a:r>
              <a:rPr lang="en-GB" sz="1600" b="1" dirty="0" smtClean="0"/>
              <a:t>6 months ended 30 September 2014</a:t>
            </a:r>
          </a:p>
        </p:txBody>
      </p:sp>
      <p:graphicFrame>
        <p:nvGraphicFramePr>
          <p:cNvPr id="120375" name="Group 567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973950361"/>
              </p:ext>
            </p:extLst>
          </p:nvPr>
        </p:nvGraphicFramePr>
        <p:xfrm>
          <a:off x="401638" y="1375618"/>
          <a:ext cx="8475661" cy="5070474"/>
        </p:xfrm>
        <a:graphic>
          <a:graphicData uri="http://schemas.openxmlformats.org/drawingml/2006/table">
            <a:tbl>
              <a:tblPr/>
              <a:tblGrid>
                <a:gridCol w="3370339"/>
                <a:gridCol w="1438253"/>
                <a:gridCol w="790563"/>
                <a:gridCol w="1249115"/>
                <a:gridCol w="1627391"/>
              </a:tblGrid>
              <a:tr h="812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6 Months ended 30 September 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2014</a:t>
                      </a:r>
                      <a:b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</a:b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£000</a:t>
                      </a:r>
                    </a:p>
                  </a:txBody>
                  <a:tcPr marL="91439" marR="91439"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27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39" marR="91439"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2013</a:t>
                      </a:r>
                      <a:b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</a:b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273"/>
                          </a:solidFill>
                          <a:effectLst/>
                          <a:latin typeface="Trebuchet MS" pitchFamily="34" charset="0"/>
                        </a:rPr>
                        <a:t>£000</a:t>
                      </a:r>
                    </a:p>
                  </a:txBody>
                  <a:tcPr marL="91439" marR="91439"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Change 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+/-</a:t>
                      </a:r>
                    </a:p>
                  </a:txBody>
                  <a:tcPr marL="91439" marR="91439"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Turnover 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27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FIC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8,478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6,757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+25.5%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PHFC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2,295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2,236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+2.6%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Momart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7,469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8,246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-9.4%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Total Turnover 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18,242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17,239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+5.8%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73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Pre Tax Profit </a:t>
                      </a: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FIC</a:t>
                      </a: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538</a:t>
                      </a: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301</a:t>
                      </a: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+78.7%</a:t>
                      </a: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PHFC </a:t>
                      </a: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349</a:t>
                      </a: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311</a:t>
                      </a: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+12.2%</a:t>
                      </a: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GB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Momart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417</a:t>
                      </a: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759</a:t>
                      </a: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-45.1%</a:t>
                      </a:r>
                    </a:p>
                  </a:txBody>
                  <a:tcPr marL="18000" marR="18000" marT="18001" marB="1800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Underlying Pre-Tax Profit (</a:t>
                      </a:r>
                      <a:r>
                        <a:rPr kumimoji="0" lang="en-GB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PBTa</a:t>
                      </a:r>
                      <a:r>
                        <a:rPr kumimoji="0" lang="en-GB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8000" marR="18000" marT="18001" marB="18001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1,304</a:t>
                      </a:r>
                    </a:p>
                  </a:txBody>
                  <a:tcPr marL="18000" marR="18000" marT="18001" marB="18001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8000" marR="18000" marT="18001" marB="18001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1,371</a:t>
                      </a:r>
                    </a:p>
                  </a:txBody>
                  <a:tcPr marL="18000" marR="18000" marT="18001" marB="18001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-4.9%</a:t>
                      </a:r>
                    </a:p>
                  </a:txBody>
                  <a:tcPr marL="18000" marR="18000" marT="18001" marB="18001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0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39" marR="91439" marT="45721" marB="45721" anchor="b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39" marR="91439" marT="45721" marB="45721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39" marR="91439" marT="45721" marB="45721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39" marR="91439" marT="45721" marB="45721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4273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39" marR="91439" marT="45721" marB="45721" anchor="b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2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2"/>
          <p:cNvSpPr>
            <a:spLocks noChangeArrowheads="1"/>
          </p:cNvSpPr>
          <p:nvPr/>
        </p:nvSpPr>
        <p:spPr bwMode="auto">
          <a:xfrm>
            <a:off x="1165225" y="6229350"/>
            <a:ext cx="72644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30000"/>
              </a:spcBef>
              <a:buClr>
                <a:srgbClr val="004273"/>
              </a:buClr>
            </a:pPr>
            <a:endParaRPr lang="en-GB" b="1" dirty="0">
              <a:solidFill>
                <a:srgbClr val="00427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" y="418200"/>
            <a:ext cx="763929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9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FIC : Preparing for Offshore Oil Exploration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" y="1313506"/>
            <a:ext cx="7838572" cy="48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696809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4273"/>
                </a:solidFill>
                <a:latin typeface="+mn-lt"/>
                <a:ea typeface="+mn-ea"/>
                <a:cs typeface="+mn-cs"/>
              </a:rPr>
              <a:t>FIC – Year ended 31 March 2012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8538" y="6451600"/>
            <a:ext cx="485775" cy="247650"/>
          </a:xfrm>
          <a:prstGeom prst="rect">
            <a:avLst/>
          </a:prstGeom>
          <a:noFill/>
        </p:spPr>
        <p:txBody>
          <a:bodyPr/>
          <a:lstStyle/>
          <a:p>
            <a:fld id="{E88DFEB5-F367-4203-AED2-72B0139952AF}" type="slidenum">
              <a:rPr lang="en-GB" smtClean="0">
                <a:latin typeface="Trebuchet MS" pitchFamily="34" charset="0"/>
                <a:cs typeface="Arial" pitchFamily="34" charset="0"/>
              </a:rPr>
              <a:pPr/>
              <a:t>7</a:t>
            </a:fld>
            <a:endParaRPr lang="en-GB" smtClean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95513" y="1527175"/>
            <a:ext cx="691515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70000"/>
              </a:spcBef>
              <a:buClr>
                <a:srgbClr val="A4495A"/>
              </a:buClr>
              <a:buFont typeface="Arial" pitchFamily="34" charset="0"/>
              <a:buChar char="•"/>
              <a:defRPr/>
            </a:pPr>
            <a:endParaRPr lang="en-GB" sz="1200" b="1" kern="0" dirty="0">
              <a:solidFill>
                <a:srgbClr val="004273"/>
              </a:solidFill>
              <a:latin typeface="+mn-lt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0629" y="1259634"/>
            <a:ext cx="8970509" cy="501053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Strong recovery following quiet year in 2013 – Record squid catch and boost from oil exploration  </a:t>
            </a:r>
          </a:p>
          <a:p>
            <a:pPr marL="800100" lvl="1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FIC Revenue ahead 25.5%  at £8.5m ( 2013: £6.8m ) – record H1 levels </a:t>
            </a:r>
          </a:p>
          <a:p>
            <a:pPr marL="800100" lvl="1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kern="0" dirty="0" err="1" smtClean="0">
                <a:solidFill>
                  <a:srgbClr val="004273"/>
                </a:solidFill>
                <a:latin typeface="+mn-lt"/>
                <a:cs typeface="+mn-cs"/>
              </a:rPr>
              <a:t>PBTa</a:t>
            </a: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 increased by £0.24m to £0.54m ( 2013: £0.30m ) </a:t>
            </a:r>
          </a:p>
          <a:p>
            <a:pPr marL="800100" lvl="1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After write off of  £0.15m of site survey / preparation costs </a:t>
            </a:r>
          </a:p>
          <a:p>
            <a:pPr marL="342900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Overall retail sales ( 60% of revenue ) grew by 5% ( £0.22m ) to £4.4m despite decline in warehouse sales ( - £0.2m – lost customer ) and redevelopment of Home builder ( - £0.1m)  </a:t>
            </a:r>
          </a:p>
          <a:p>
            <a:pPr marL="800100" lvl="1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Gross Margins improved   / Double digit sales  growth in electrical and  clothing </a:t>
            </a:r>
          </a:p>
          <a:p>
            <a:pPr marL="800100" lvl="1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West Store sales +12% .</a:t>
            </a:r>
            <a:r>
              <a:rPr lang="en-GB" sz="1600" b="1" kern="0" dirty="0">
                <a:solidFill>
                  <a:srgbClr val="004273"/>
                </a:solidFill>
              </a:rPr>
              <a:t> </a:t>
            </a:r>
            <a:r>
              <a:rPr lang="en-GB" sz="1600" b="1" kern="0" dirty="0">
                <a:solidFill>
                  <a:srgbClr val="004273"/>
                </a:solidFill>
                <a:latin typeface="+mn-lt"/>
                <a:cs typeface="+mn-cs"/>
              </a:rPr>
              <a:t>H</a:t>
            </a: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ome </a:t>
            </a:r>
            <a:r>
              <a:rPr lang="en-GB" sz="1600" b="1" kern="0" dirty="0">
                <a:solidFill>
                  <a:srgbClr val="004273"/>
                </a:solidFill>
                <a:latin typeface="+mn-lt"/>
                <a:cs typeface="+mn-cs"/>
              </a:rPr>
              <a:t>furnishing </a:t>
            </a: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 + 67%  </a:t>
            </a:r>
          </a:p>
          <a:p>
            <a:pPr marL="342900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Automotive – Sales ahead by 28% to £1.49m . Acquisition to enhance servicing / maintenance team</a:t>
            </a:r>
          </a:p>
          <a:p>
            <a:pPr marL="800100" lvl="1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Vehicle sales doubled ( 43 vs 27 ) strong demand for new Land Rover / Range Rover models </a:t>
            </a:r>
          </a:p>
          <a:p>
            <a:pPr marL="800100" lvl="1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Support Services revenue ahead by 28.6% - record </a:t>
            </a:r>
            <a:r>
              <a:rPr lang="en-GB" sz="1600" b="1" kern="0" dirty="0" err="1" smtClean="0">
                <a:solidFill>
                  <a:srgbClr val="004273"/>
                </a:solidFill>
                <a:latin typeface="+mn-lt"/>
                <a:cs typeface="+mn-cs"/>
              </a:rPr>
              <a:t>illex</a:t>
            </a: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 catch April – May  </a:t>
            </a:r>
          </a:p>
          <a:p>
            <a:pPr marL="342900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Construction – £77k profit from 50% stake in </a:t>
            </a:r>
            <a:r>
              <a:rPr lang="en-GB" sz="1600" b="1" kern="0" dirty="0" err="1" smtClean="0">
                <a:solidFill>
                  <a:srgbClr val="004273"/>
                </a:solidFill>
                <a:latin typeface="+mn-lt"/>
                <a:cs typeface="+mn-cs"/>
              </a:rPr>
              <a:t>SAtCO</a:t>
            </a: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 - linked to temporary dock for oil exploration  </a:t>
            </a:r>
          </a:p>
          <a:p>
            <a:pPr marL="342900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5 new kit homes sold . Residential  property portfolio increased to 39 </a:t>
            </a:r>
          </a:p>
          <a:p>
            <a:pPr marL="342900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kern="0" dirty="0" smtClean="0">
                <a:solidFill>
                  <a:srgbClr val="004273"/>
                </a:solidFill>
                <a:latin typeface="+mn-lt"/>
                <a:cs typeface="+mn-cs"/>
              </a:rPr>
              <a:t>Occupancy and yields lifting with preparation for oil exploration.  </a:t>
            </a:r>
            <a:endParaRPr lang="en-GB" sz="1600" b="1" kern="0" dirty="0">
              <a:solidFill>
                <a:srgbClr val="004273"/>
              </a:solidFill>
              <a:latin typeface="+mn-lt"/>
              <a:cs typeface="+mn-cs"/>
            </a:endParaRP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4521" y="457200"/>
            <a:ext cx="670871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9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FIC</a:t>
            </a:r>
            <a:r>
              <a:rPr lang="en-GB" sz="29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: </a:t>
            </a:r>
            <a:r>
              <a:rPr lang="en-GB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 months ended 30 September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696809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4273"/>
                </a:solidFill>
                <a:latin typeface="+mn-lt"/>
                <a:ea typeface="+mn-ea"/>
                <a:cs typeface="+mn-cs"/>
              </a:rPr>
              <a:t>FIC – Year ended 31 March 2012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8538" y="6451600"/>
            <a:ext cx="485775" cy="247650"/>
          </a:xfrm>
          <a:prstGeom prst="rect">
            <a:avLst/>
          </a:prstGeom>
          <a:noFill/>
        </p:spPr>
        <p:txBody>
          <a:bodyPr/>
          <a:lstStyle/>
          <a:p>
            <a:fld id="{E88DFEB5-F367-4203-AED2-72B0139952AF}" type="slidenum">
              <a:rPr lang="en-GB" smtClean="0">
                <a:latin typeface="Trebuchet MS" pitchFamily="34" charset="0"/>
                <a:cs typeface="Arial" pitchFamily="34" charset="0"/>
              </a:rPr>
              <a:pPr/>
              <a:t>8</a:t>
            </a:fld>
            <a:endParaRPr lang="en-GB" smtClean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95513" y="1527175"/>
            <a:ext cx="691515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70000"/>
              </a:spcBef>
              <a:buClr>
                <a:srgbClr val="A4495A"/>
              </a:buClr>
              <a:buFont typeface="Arial" pitchFamily="34" charset="0"/>
              <a:buChar char="•"/>
              <a:defRPr/>
            </a:pPr>
            <a:endParaRPr lang="en-GB" sz="1200" b="1" kern="0" dirty="0">
              <a:solidFill>
                <a:srgbClr val="004273"/>
              </a:solidFill>
              <a:latin typeface="+mn-lt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0629" y="1296956"/>
            <a:ext cx="8970509" cy="5402294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Continued  capital investment to modernise and upgrade core business units </a:t>
            </a:r>
          </a:p>
          <a:p>
            <a:pPr marL="800100" lvl="1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Expansion &amp; Modernisation of Home Builder ( 600m</a:t>
            </a:r>
            <a:r>
              <a:rPr lang="en-GB" b="1" kern="0" baseline="30000" dirty="0" smtClean="0">
                <a:solidFill>
                  <a:srgbClr val="004273"/>
                </a:solidFill>
                <a:latin typeface="+mn-lt"/>
                <a:cs typeface="+mn-cs"/>
              </a:rPr>
              <a:t>2</a:t>
            </a: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) – opening  December 1</a:t>
            </a:r>
            <a:r>
              <a:rPr lang="en-GB" b="1" kern="0" baseline="30000" dirty="0" smtClean="0">
                <a:solidFill>
                  <a:srgbClr val="004273"/>
                </a:solidFill>
                <a:latin typeface="+mn-lt"/>
                <a:cs typeface="+mn-cs"/>
              </a:rPr>
              <a:t>st</a:t>
            </a: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  2014 </a:t>
            </a:r>
          </a:p>
          <a:p>
            <a:pPr marL="800100" lvl="1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Merger with local garage to enhance Service and Maintenance dept. </a:t>
            </a:r>
          </a:p>
          <a:p>
            <a:pPr marL="800100" lvl="1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Upgrading  of 4x4 hire fleet </a:t>
            </a:r>
          </a:p>
          <a:p>
            <a:pPr marL="800100" lvl="1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Modernisation of FIC offices at Crozier Place now complete</a:t>
            </a:r>
          </a:p>
          <a:p>
            <a:pPr marL="800100" lvl="1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10 mobile homes installed to ease staff accommodation problems </a:t>
            </a:r>
          </a:p>
          <a:p>
            <a:pPr marL="800100" lvl="1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srgbClr val="004273"/>
                </a:solidFill>
                <a:latin typeface="+mn-lt"/>
                <a:cs typeface="+mn-cs"/>
              </a:rPr>
              <a:t>3 new residential properties in central Stanley </a:t>
            </a: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added </a:t>
            </a:r>
            <a:r>
              <a:rPr lang="en-GB" b="1" kern="0" dirty="0">
                <a:solidFill>
                  <a:srgbClr val="004273"/>
                </a:solidFill>
                <a:latin typeface="+mn-lt"/>
                <a:cs typeface="+mn-cs"/>
              </a:rPr>
              <a:t>to rental portfolio</a:t>
            </a:r>
          </a:p>
          <a:p>
            <a:pPr marL="800100" lvl="1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Good progress with new 1,300 </a:t>
            </a:r>
            <a:r>
              <a:rPr lang="en-GB" b="1" kern="0" dirty="0" err="1" smtClean="0">
                <a:solidFill>
                  <a:srgbClr val="004273"/>
                </a:solidFill>
                <a:latin typeface="+mn-lt"/>
                <a:cs typeface="+mn-cs"/>
              </a:rPr>
              <a:t>sq</a:t>
            </a: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 m warehouse / chiller facilities + 5,600 </a:t>
            </a:r>
            <a:r>
              <a:rPr lang="en-GB" b="1" kern="0" dirty="0" err="1" smtClean="0">
                <a:solidFill>
                  <a:srgbClr val="004273"/>
                </a:solidFill>
                <a:latin typeface="+mn-lt"/>
                <a:cs typeface="+mn-cs"/>
              </a:rPr>
              <a:t>sq</a:t>
            </a: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 m container yard ( releasing 2 acre waterfront site at East Jetty , Central Stanley )</a:t>
            </a:r>
          </a:p>
          <a:p>
            <a:pPr marL="342900" indent="-34290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Headcount increased to 168 ( </a:t>
            </a:r>
            <a:r>
              <a:rPr lang="en-GB" b="1" kern="0" dirty="0" err="1" smtClean="0">
                <a:solidFill>
                  <a:srgbClr val="004273"/>
                </a:solidFill>
                <a:latin typeface="+mn-lt"/>
                <a:cs typeface="+mn-cs"/>
              </a:rPr>
              <a:t>avg</a:t>
            </a: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 FTE ) (2013 : 130 )  By 30 Sept =180 </a:t>
            </a:r>
          </a:p>
          <a:p>
            <a:pPr marL="285750" indent="-28575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Construction Temporary Port to support exploration drilling with </a:t>
            </a:r>
            <a:r>
              <a:rPr lang="en-GB" b="1" kern="0" dirty="0" err="1" smtClean="0">
                <a:solidFill>
                  <a:srgbClr val="004273"/>
                </a:solidFill>
                <a:latin typeface="+mn-lt"/>
                <a:cs typeface="+mn-cs"/>
              </a:rPr>
              <a:t>Trant</a:t>
            </a: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 &amp; </a:t>
            </a:r>
            <a:r>
              <a:rPr lang="en-GB" b="1" kern="0" dirty="0" err="1" smtClean="0">
                <a:solidFill>
                  <a:srgbClr val="004273"/>
                </a:solidFill>
                <a:latin typeface="+mn-lt"/>
                <a:cs typeface="+mn-cs"/>
              </a:rPr>
              <a:t>SAtCO</a:t>
            </a: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 </a:t>
            </a:r>
          </a:p>
          <a:p>
            <a:pPr marL="285750" indent="-285750" eaLnBrk="0" hangingPunct="0">
              <a:spcBef>
                <a:spcPct val="700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 smtClean="0">
                <a:solidFill>
                  <a:srgbClr val="004273"/>
                </a:solidFill>
                <a:latin typeface="+mn-lt"/>
                <a:cs typeface="+mn-cs"/>
              </a:rPr>
              <a:t>Plans for Deep Water Port put  on hold by FI Government  </a:t>
            </a:r>
            <a:endParaRPr lang="en-GB" b="1" kern="0" dirty="0">
              <a:solidFill>
                <a:srgbClr val="004273"/>
              </a:solidFill>
              <a:latin typeface="+mn-lt"/>
              <a:cs typeface="+mn-cs"/>
            </a:endParaRP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4521" y="457200"/>
            <a:ext cx="670871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9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FIC </a:t>
            </a:r>
            <a:r>
              <a:rPr lang="en-GB" sz="29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 months ended 30 September 2014 </a:t>
            </a:r>
          </a:p>
        </p:txBody>
      </p:sp>
    </p:spTree>
    <p:extLst>
      <p:ext uri="{BB962C8B-B14F-4D97-AF65-F5344CB8AC3E}">
        <p14:creationId xmlns:p14="http://schemas.microsoft.com/office/powerpoint/2010/main" val="7246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FIC  : Expanding Home Builder DIY Store </a:t>
            </a:r>
            <a:endParaRPr lang="en-GB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5097"/>
            <a:ext cx="4722470" cy="377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71" y="1875097"/>
            <a:ext cx="4421529" cy="377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59351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17306</TotalTime>
  <Words>2515</Words>
  <Application>Microsoft Office PowerPoint</Application>
  <PresentationFormat>On-screen Show (4:3)</PresentationFormat>
  <Paragraphs>537</Paragraphs>
  <Slides>31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1_Custom Design</vt:lpstr>
      <vt:lpstr>Falkland Islands Holdings  </vt:lpstr>
      <vt:lpstr>PowerPoint Presentation</vt:lpstr>
      <vt:lpstr>FKL : 6 Months ended 30 September 2014 Trading Overview </vt:lpstr>
      <vt:lpstr>FKL : Summary P&amp;L - 6 months ended 30 September 2014 </vt:lpstr>
      <vt:lpstr>FKL : Segmental Analysis - 6 months ended 30 September 2014</vt:lpstr>
      <vt:lpstr>PowerPoint Presentation</vt:lpstr>
      <vt:lpstr>FIC – Year ended 31 March 2012</vt:lpstr>
      <vt:lpstr>FIC – Year ended 31 March 2012</vt:lpstr>
      <vt:lpstr>FIC  : Expanding Home Builder DIY Store </vt:lpstr>
      <vt:lpstr>FIC : Investing in new warehousing </vt:lpstr>
      <vt:lpstr>Falklands Oil Development Timeline : Revised View – November 2014</vt:lpstr>
      <vt:lpstr>FIC Strategy Summary   </vt:lpstr>
      <vt:lpstr>Momart -Return to more normal trading patterns   </vt:lpstr>
      <vt:lpstr>Momart : 6 months ended 30 September 2014</vt:lpstr>
      <vt:lpstr>Portsmouth Harbour Ferry Company (PHFC) </vt:lpstr>
      <vt:lpstr>P</vt:lpstr>
      <vt:lpstr>PowerPoint Presentation</vt:lpstr>
      <vt:lpstr>PowerPoint Presentation</vt:lpstr>
      <vt:lpstr>            </vt:lpstr>
      <vt:lpstr>FKL: Strategy </vt:lpstr>
      <vt:lpstr>FKL : Outlook</vt:lpstr>
      <vt:lpstr> Appendices  </vt:lpstr>
      <vt:lpstr>FKL : Cash flow 6 months ended 30 September 2014  </vt:lpstr>
      <vt:lpstr>FKL : Balance Sheet</vt:lpstr>
      <vt:lpstr>FKL: Net borrowings and liquidity </vt:lpstr>
      <vt:lpstr>FIC: Sites for development  </vt:lpstr>
      <vt:lpstr>Map of FIC Development Sites </vt:lpstr>
      <vt:lpstr>Map of FIC Development Sites </vt:lpstr>
      <vt:lpstr>FIC: Development sites in Stanley </vt:lpstr>
      <vt:lpstr>FKL – 9 Year Track Record</vt:lpstr>
      <vt:lpstr>PowerPoint Presentation</vt:lpstr>
    </vt:vector>
  </TitlesOfParts>
  <Company>Olympia Executives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Falkland Islands Holdings plc</dc:title>
  <dc:creator>David L  Hudd</dc:creator>
  <cp:lastModifiedBy>JOHN</cp:lastModifiedBy>
  <cp:revision>719</cp:revision>
  <cp:lastPrinted>2014-11-18T18:28:18Z</cp:lastPrinted>
  <dcterms:created xsi:type="dcterms:W3CDTF">2002-07-16T11:16:37Z</dcterms:created>
  <dcterms:modified xsi:type="dcterms:W3CDTF">2014-11-18T18:28:58Z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1047531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D6.2.0</vt:lpwstr>
  </property>
</Properties>
</file>